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5" r:id="rId14"/>
    <p:sldId id="276" r:id="rId15"/>
    <p:sldId id="277" r:id="rId16"/>
    <p:sldId id="278" r:id="rId17"/>
    <p:sldId id="279" r:id="rId18"/>
    <p:sldId id="280" r:id="rId19"/>
    <p:sldId id="283" r:id="rId20"/>
    <p:sldId id="281" r:id="rId21"/>
  </p:sldIdLst>
  <p:sldSz cx="12192000" cy="6858000"/>
  <p:notesSz cx="6858000" cy="9144000"/>
  <p:embeddedFontLst>
    <p:embeddedFont>
      <p:font typeface="Trebuchet MS" panose="020B0603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407" autoAdjust="0"/>
  </p:normalViewPr>
  <p:slideViewPr>
    <p:cSldViewPr snapToGrid="0">
      <p:cViewPr varScale="1">
        <p:scale>
          <a:sx n="147" d="100"/>
          <a:sy n="147" d="100"/>
        </p:scale>
        <p:origin x="175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2129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5611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438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43879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8420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7795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9501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9427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7/1/2024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71481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129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473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9926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4002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556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827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115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8191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7/1/2024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6748952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FE6DBF9-94F5-4877-B532-D859966E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5EBA155-CB71-48F7-8A85-0B293C7739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a:ext>
            </a:extLst>
          </a:blip>
          <a:stretch>
            <a:fillRect/>
          </a:stretch>
        </p:blipFill>
        <p:spPr>
          <a:xfrm>
            <a:off x="-3176" y="0"/>
            <a:ext cx="12192000" cy="6858000"/>
          </a:xfrm>
          <a:prstGeom prst="rect">
            <a:avLst/>
          </a:prstGeom>
        </p:spPr>
      </p:pic>
      <p:sp>
        <p:nvSpPr>
          <p:cNvPr id="15" name="Rectangle 14">
            <a:extLst>
              <a:ext uri="{FF2B5EF4-FFF2-40B4-BE49-F238E27FC236}">
                <a16:creationId xmlns:a16="http://schemas.microsoft.com/office/drawing/2014/main" id="{7A9A3980-304B-4116-B0FB-155B054B0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24FA7CC-8015-40C6-9D92-644E30DCCA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screen">
            <a:extLst>
              <a:ext uri="{28A0092B-C50C-407E-A947-70E740481C1C}">
                <a14:useLocalDpi xmlns:a14="http://schemas.microsoft.com/office/drawing/2010/main"/>
              </a:ext>
            </a:extLst>
          </a:blip>
          <a:stretch>
            <a:fillRect/>
          </a:stretch>
        </p:blipFill>
        <p:spPr>
          <a:xfrm>
            <a:off x="1" y="4242852"/>
            <a:ext cx="7767872" cy="225365"/>
          </a:xfrm>
          <a:prstGeom prst="rect">
            <a:avLst/>
          </a:prstGeom>
        </p:spPr>
      </p:pic>
      <p:sp>
        <p:nvSpPr>
          <p:cNvPr id="19" name="Rectangle 18">
            <a:extLst>
              <a:ext uri="{FF2B5EF4-FFF2-40B4-BE49-F238E27FC236}">
                <a16:creationId xmlns:a16="http://schemas.microsoft.com/office/drawing/2014/main" id="{D146040E-7E20-4B05-9660-47E254E1A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786817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9D683B9-2CFE-1330-81CC-4B32EE1D36B2}"/>
              </a:ext>
            </a:extLst>
          </p:cNvPr>
          <p:cNvSpPr>
            <a:spLocks noGrp="1"/>
          </p:cNvSpPr>
          <p:nvPr>
            <p:ph type="ctrTitle"/>
          </p:nvPr>
        </p:nvSpPr>
        <p:spPr>
          <a:xfrm>
            <a:off x="79023" y="2733709"/>
            <a:ext cx="7688850" cy="1373070"/>
          </a:xfrm>
        </p:spPr>
        <p:txBody>
          <a:bodyPr anchor="ctr">
            <a:normAutofit/>
          </a:bodyPr>
          <a:lstStyle/>
          <a:p>
            <a:pPr algn="l"/>
            <a:r>
              <a:rPr lang="en-US" dirty="0"/>
              <a:t>MODD Awards</a:t>
            </a:r>
          </a:p>
        </p:txBody>
      </p:sp>
      <p:pic>
        <p:nvPicPr>
          <p:cNvPr id="5" name="Picture 4">
            <a:extLst>
              <a:ext uri="{FF2B5EF4-FFF2-40B4-BE49-F238E27FC236}">
                <a16:creationId xmlns:a16="http://schemas.microsoft.com/office/drawing/2014/main" id="{0CC6433E-19BC-158B-B2E2-1810B5B7933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02396" y="2057400"/>
            <a:ext cx="2743200" cy="2743200"/>
          </a:xfrm>
          <a:prstGeom prst="rect">
            <a:avLst/>
          </a:prstGeom>
        </p:spPr>
      </p:pic>
      <p:sp>
        <p:nvSpPr>
          <p:cNvPr id="6" name="Subtitle 2">
            <a:extLst>
              <a:ext uri="{FF2B5EF4-FFF2-40B4-BE49-F238E27FC236}">
                <a16:creationId xmlns:a16="http://schemas.microsoft.com/office/drawing/2014/main" id="{F023EA42-2AA0-204C-057C-6C7D2A50CEC2}"/>
              </a:ext>
            </a:extLst>
          </p:cNvPr>
          <p:cNvSpPr>
            <a:spLocks noGrp="1"/>
          </p:cNvSpPr>
          <p:nvPr>
            <p:ph type="subTitle" idx="1"/>
          </p:nvPr>
        </p:nvSpPr>
        <p:spPr>
          <a:xfrm>
            <a:off x="2169520" y="4468217"/>
            <a:ext cx="3428834" cy="1117687"/>
          </a:xfrm>
        </p:spPr>
        <p:txBody>
          <a:bodyPr>
            <a:normAutofit lnSpcReduction="10000"/>
          </a:bodyPr>
          <a:lstStyle/>
          <a:p>
            <a:pPr algn="ctr"/>
            <a:r>
              <a:rPr lang="en-US" sz="2800" b="1" dirty="0">
                <a:solidFill>
                  <a:schemeClr val="bg1"/>
                </a:solidFill>
              </a:rPr>
              <a:t>BIG BARKS !!! </a:t>
            </a:r>
          </a:p>
          <a:p>
            <a:pPr algn="ctr"/>
            <a:r>
              <a:rPr lang="en-US" b="1" dirty="0">
                <a:solidFill>
                  <a:schemeClr val="bg1"/>
                </a:solidFill>
              </a:rPr>
              <a:t>How to recognize those hardworking Dogs…</a:t>
            </a:r>
          </a:p>
        </p:txBody>
      </p:sp>
    </p:spTree>
    <p:extLst>
      <p:ext uri="{BB962C8B-B14F-4D97-AF65-F5344CB8AC3E}">
        <p14:creationId xmlns:p14="http://schemas.microsoft.com/office/powerpoint/2010/main" val="296562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6" name="Title 1">
            <a:extLst>
              <a:ext uri="{FF2B5EF4-FFF2-40B4-BE49-F238E27FC236}">
                <a16:creationId xmlns:a16="http://schemas.microsoft.com/office/drawing/2014/main" id="{D4196FE6-C7B8-05E7-BBDA-05486D5FED5B}"/>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Awards </a:t>
            </a:r>
            <a:endParaRPr lang="en-US" sz="2000" b="1" dirty="0">
              <a:solidFill>
                <a:srgbClr val="FFFF00"/>
              </a:solidFill>
            </a:endParaRPr>
          </a:p>
        </p:txBody>
      </p:sp>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solidFill>
                  <a:srgbClr val="FFFF00"/>
                </a:solidFill>
              </a:rPr>
              <a:t>Kennel Awards 7 </a:t>
            </a:r>
            <a:endParaRPr lang="en-US" sz="2000" b="1" dirty="0">
              <a:solidFill>
                <a:srgbClr val="FFFF00"/>
              </a:solidFill>
            </a:endParaRPr>
          </a:p>
        </p:txBody>
      </p:sp>
      <p:sp>
        <p:nvSpPr>
          <p:cNvPr id="25" name="Text Placeholder 3">
            <a:extLst>
              <a:ext uri="{FF2B5EF4-FFF2-40B4-BE49-F238E27FC236}">
                <a16:creationId xmlns:a16="http://schemas.microsoft.com/office/drawing/2014/main" id="{E98C51A5-CBEA-F265-DF56-3D6007BFB93E}"/>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Past Chief Devil Dog Medal (and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to Chief Devil Dogs upon completion of a term office. </a:t>
            </a:r>
            <a:endParaRPr lang="en-US" sz="1800" b="0" i="0" u="none" strike="noStrike" baseline="0" dirty="0">
              <a:solidFill>
                <a:srgbClr val="000000"/>
              </a:solidFill>
              <a:latin typeface="Calibri" panose="020F0502020204030204" pitchFamily="34" charset="0"/>
            </a:endParaRPr>
          </a:p>
          <a:p>
            <a:endParaRPr lang="en-US" dirty="0"/>
          </a:p>
        </p:txBody>
      </p:sp>
      <p:pic>
        <p:nvPicPr>
          <p:cNvPr id="3" name="Picture 2">
            <a:extLst>
              <a:ext uri="{FF2B5EF4-FFF2-40B4-BE49-F238E27FC236}">
                <a16:creationId xmlns:a16="http://schemas.microsoft.com/office/drawing/2014/main" id="{9817EAD6-087B-4B92-345B-B3E557BB20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1463" y="4247229"/>
            <a:ext cx="2890711" cy="751380"/>
          </a:xfrm>
          <a:prstGeom prst="rect">
            <a:avLst/>
          </a:prstGeom>
        </p:spPr>
      </p:pic>
      <p:pic>
        <p:nvPicPr>
          <p:cNvPr id="5" name="Picture 4">
            <a:extLst>
              <a:ext uri="{FF2B5EF4-FFF2-40B4-BE49-F238E27FC236}">
                <a16:creationId xmlns:a16="http://schemas.microsoft.com/office/drawing/2014/main" id="{13A364C8-0FCD-4CD6-EA12-06913770F1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255" y="2999678"/>
            <a:ext cx="1778009" cy="3524435"/>
          </a:xfrm>
          <a:prstGeom prst="rect">
            <a:avLst/>
          </a:prstGeom>
        </p:spPr>
      </p:pic>
    </p:spTree>
    <p:extLst>
      <p:ext uri="{BB962C8B-B14F-4D97-AF65-F5344CB8AC3E}">
        <p14:creationId xmlns:p14="http://schemas.microsoft.com/office/powerpoint/2010/main" val="242924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6" name="Title 1">
            <a:extLst>
              <a:ext uri="{FF2B5EF4-FFF2-40B4-BE49-F238E27FC236}">
                <a16:creationId xmlns:a16="http://schemas.microsoft.com/office/drawing/2014/main" id="{D4196FE6-C7B8-05E7-BBDA-05486D5FED5B}"/>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Awards </a:t>
            </a:r>
            <a:endParaRPr lang="en-US" sz="2000" b="1" dirty="0">
              <a:solidFill>
                <a:srgbClr val="FFFF00"/>
              </a:solidFill>
            </a:endParaRPr>
          </a:p>
        </p:txBody>
      </p:sp>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solidFill>
                  <a:srgbClr val="FFFF00"/>
                </a:solidFill>
              </a:rPr>
              <a:t>Kennel Awards 8</a:t>
            </a:r>
            <a:endParaRPr lang="en-US" sz="2000" b="1" dirty="0">
              <a:solidFill>
                <a:srgbClr val="FFFF00"/>
              </a:solidFill>
            </a:endParaRPr>
          </a:p>
        </p:txBody>
      </p:sp>
      <p:sp>
        <p:nvSpPr>
          <p:cNvPr id="25" name="Text Placeholder 3">
            <a:extLst>
              <a:ext uri="{FF2B5EF4-FFF2-40B4-BE49-F238E27FC236}">
                <a16:creationId xmlns:a16="http://schemas.microsoft.com/office/drawing/2014/main" id="{E98C51A5-CBEA-F265-DF56-3D6007BFB93E}"/>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Past Pack Leader Medal (and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to Pack Leaders upon completion of a term office. </a:t>
            </a:r>
            <a:endParaRPr lang="en-US" sz="1800" b="0" i="0" u="none" strike="noStrike" baseline="0" dirty="0">
              <a:solidFill>
                <a:srgbClr val="000000"/>
              </a:solidFill>
              <a:latin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CAEF6AB4-FBAD-E2A5-371D-1A895735B2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4439" y="2991703"/>
            <a:ext cx="2480536" cy="3532410"/>
          </a:xfrm>
          <a:prstGeom prst="rect">
            <a:avLst/>
          </a:prstGeom>
        </p:spPr>
      </p:pic>
    </p:spTree>
    <p:extLst>
      <p:ext uri="{BB962C8B-B14F-4D97-AF65-F5344CB8AC3E}">
        <p14:creationId xmlns:p14="http://schemas.microsoft.com/office/powerpoint/2010/main" val="156621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6" name="Title 1">
            <a:extLst>
              <a:ext uri="{FF2B5EF4-FFF2-40B4-BE49-F238E27FC236}">
                <a16:creationId xmlns:a16="http://schemas.microsoft.com/office/drawing/2014/main" id="{D4196FE6-C7B8-05E7-BBDA-05486D5FED5B}"/>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Awards </a:t>
            </a:r>
            <a:endParaRPr lang="en-US" sz="2000" b="1" dirty="0">
              <a:solidFill>
                <a:srgbClr val="FFFF00"/>
              </a:solidFill>
            </a:endParaRPr>
          </a:p>
        </p:txBody>
      </p:sp>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solidFill>
                  <a:srgbClr val="FFFF00"/>
                </a:solidFill>
              </a:rPr>
              <a:t>Kennel Awards 9</a:t>
            </a:r>
            <a:endParaRPr lang="en-US" sz="2000" b="1" dirty="0">
              <a:solidFill>
                <a:srgbClr val="FFFF00"/>
              </a:solidFill>
            </a:endParaRPr>
          </a:p>
        </p:txBody>
      </p:sp>
      <p:sp>
        <p:nvSpPr>
          <p:cNvPr id="25" name="Text Placeholder 3">
            <a:extLst>
              <a:ext uri="{FF2B5EF4-FFF2-40B4-BE49-F238E27FC236}">
                <a16:creationId xmlns:a16="http://schemas.microsoft.com/office/drawing/2014/main" id="{E98C51A5-CBEA-F265-DF56-3D6007BFB93E}"/>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Past Pound Keeper Medal (and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to Pound Keepers upon completion of a term office. </a:t>
            </a:r>
            <a:endParaRPr lang="en-US" sz="1800" b="0" i="0" u="none" strike="noStrike" baseline="0" dirty="0">
              <a:solidFill>
                <a:srgbClr val="000000"/>
              </a:solidFill>
              <a:latin typeface="Calibri" panose="020F0502020204030204" pitchFamily="34" charset="0"/>
            </a:endParaRPr>
          </a:p>
          <a:p>
            <a:endParaRPr lang="en-US" dirty="0"/>
          </a:p>
        </p:txBody>
      </p:sp>
      <p:pic>
        <p:nvPicPr>
          <p:cNvPr id="3" name="Picture 2">
            <a:extLst>
              <a:ext uri="{FF2B5EF4-FFF2-40B4-BE49-F238E27FC236}">
                <a16:creationId xmlns:a16="http://schemas.microsoft.com/office/drawing/2014/main" id="{3007F05D-B7BD-7383-1A70-4A8FDC76758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02377" y="3022053"/>
            <a:ext cx="2569746" cy="3502060"/>
          </a:xfrm>
          <a:prstGeom prst="rect">
            <a:avLst/>
          </a:prstGeom>
        </p:spPr>
      </p:pic>
    </p:spTree>
    <p:extLst>
      <p:ext uri="{BB962C8B-B14F-4D97-AF65-F5344CB8AC3E}">
        <p14:creationId xmlns:p14="http://schemas.microsoft.com/office/powerpoint/2010/main" val="382239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6" name="Title 1">
            <a:extLst>
              <a:ext uri="{FF2B5EF4-FFF2-40B4-BE49-F238E27FC236}">
                <a16:creationId xmlns:a16="http://schemas.microsoft.com/office/drawing/2014/main" id="{D4196FE6-C7B8-05E7-BBDA-05486D5FED5B}"/>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Special Kennel Awards 1 </a:t>
            </a:r>
            <a:endParaRPr lang="en-US" sz="2000" b="1" dirty="0">
              <a:solidFill>
                <a:srgbClr val="FFFF00"/>
              </a:solidFill>
            </a:endParaRPr>
          </a:p>
        </p:txBody>
      </p:sp>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25" name="Text Placeholder 3">
            <a:extLst>
              <a:ext uri="{FF2B5EF4-FFF2-40B4-BE49-F238E27FC236}">
                <a16:creationId xmlns:a16="http://schemas.microsoft.com/office/drawing/2014/main" id="{E98C51A5-CBEA-F265-DF56-3D6007BFB93E}"/>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Past Chief Devil Dog Award (no medal or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Presented by the Past Chief Devil Dogs Society to a PDD in recognition of their exceptional service to the MODD and to their community. This award is second only to the Kennel Dog of the Year as the most prestigious award given by the MODD. </a:t>
            </a:r>
            <a:r>
              <a:rPr lang="en-US" sz="1800" b="0" i="0" u="none" strike="noStrike" baseline="0" dirty="0">
                <a:solidFill>
                  <a:srgbClr val="000000"/>
                </a:solidFill>
                <a:latin typeface="Calibri" panose="020F0502020204030204" pitchFamily="34" charset="0"/>
              </a:rPr>
              <a:t> </a:t>
            </a:r>
          </a:p>
          <a:p>
            <a:endParaRPr lang="en-US" dirty="0"/>
          </a:p>
        </p:txBody>
      </p:sp>
      <p:pic>
        <p:nvPicPr>
          <p:cNvPr id="4" name="Picture 3">
            <a:extLst>
              <a:ext uri="{FF2B5EF4-FFF2-40B4-BE49-F238E27FC236}">
                <a16:creationId xmlns:a16="http://schemas.microsoft.com/office/drawing/2014/main" id="{9FCDF824-89B5-4459-9493-C6D0093B4C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166" y="3557238"/>
            <a:ext cx="2386167" cy="2966875"/>
          </a:xfrm>
          <a:prstGeom prst="rect">
            <a:avLst/>
          </a:prstGeom>
        </p:spPr>
      </p:pic>
    </p:spTree>
    <p:extLst>
      <p:ext uri="{BB962C8B-B14F-4D97-AF65-F5344CB8AC3E}">
        <p14:creationId xmlns:p14="http://schemas.microsoft.com/office/powerpoint/2010/main" val="2110611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9" name="Title 1">
            <a:extLst>
              <a:ext uri="{FF2B5EF4-FFF2-40B4-BE49-F238E27FC236}">
                <a16:creationId xmlns:a16="http://schemas.microsoft.com/office/drawing/2014/main" id="{9DC87C90-582E-32F2-57C5-BA48BA11C0D6}"/>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6" name="Title 1">
            <a:extLst>
              <a:ext uri="{FF2B5EF4-FFF2-40B4-BE49-F238E27FC236}">
                <a16:creationId xmlns:a16="http://schemas.microsoft.com/office/drawing/2014/main" id="{423A836A-923F-0E84-1C88-BE84A4070457}"/>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Special Kennel Awards 2 </a:t>
            </a:r>
            <a:endParaRPr lang="en-US" sz="2000" b="1" dirty="0">
              <a:solidFill>
                <a:srgbClr val="FFFF00"/>
              </a:solidFill>
            </a:endParaRPr>
          </a:p>
        </p:txBody>
      </p:sp>
      <p:sp>
        <p:nvSpPr>
          <p:cNvPr id="17" name="Title 1">
            <a:extLst>
              <a:ext uri="{FF2B5EF4-FFF2-40B4-BE49-F238E27FC236}">
                <a16:creationId xmlns:a16="http://schemas.microsoft.com/office/drawing/2014/main" id="{D2810F5D-8FBC-9DC5-4EE1-F6361B76D325}"/>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8" name="Text Placeholder 3">
            <a:extLst>
              <a:ext uri="{FF2B5EF4-FFF2-40B4-BE49-F238E27FC236}">
                <a16:creationId xmlns:a16="http://schemas.microsoft.com/office/drawing/2014/main" id="{7752240D-6C82-FEB5-331E-F00B8599FF7E}"/>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PCDD John Zak Award (no medal or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Recognizes the outstanding Pound Dog Robber of the Year.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Candidates must have a minimum of three (3) years in office.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Nomination Letter must be signed by the Pound Keeper and endorsed by another elected Pound Officer.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The rules for nomination, submission and selection are covered in Enclosure 1 of the Kennel Bylaws. </a:t>
            </a:r>
          </a:p>
          <a:p>
            <a:pPr marL="800100" lvl="1" indent="-342900">
              <a:buFont typeface="Arial" panose="020B0604020202020204" pitchFamily="34" charset="0"/>
              <a:buChar char="•"/>
            </a:pPr>
            <a:endParaRPr lang="en-US" kern="100" dirty="0">
              <a:solidFill>
                <a:schemeClr val="bg1"/>
              </a:solidFill>
              <a:cs typeface="Times New Roman" panose="02020603050405020304" pitchFamily="18" charset="0"/>
            </a:endParaRPr>
          </a:p>
          <a:p>
            <a:pPr marL="800100" lvl="1" indent="-34290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endParaRPr lang="en-US" dirty="0"/>
          </a:p>
        </p:txBody>
      </p:sp>
      <p:pic>
        <p:nvPicPr>
          <p:cNvPr id="20" name="Picture 19">
            <a:extLst>
              <a:ext uri="{FF2B5EF4-FFF2-40B4-BE49-F238E27FC236}">
                <a16:creationId xmlns:a16="http://schemas.microsoft.com/office/drawing/2014/main" id="{7AFEF2B5-4785-DD63-7019-D9855EDD06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9185" y="4379645"/>
            <a:ext cx="2633630" cy="2144468"/>
          </a:xfrm>
          <a:prstGeom prst="rect">
            <a:avLst/>
          </a:prstGeom>
        </p:spPr>
      </p:pic>
    </p:spTree>
    <p:extLst>
      <p:ext uri="{BB962C8B-B14F-4D97-AF65-F5344CB8AC3E}">
        <p14:creationId xmlns:p14="http://schemas.microsoft.com/office/powerpoint/2010/main" val="375291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8" name="Title 1">
            <a:extLst>
              <a:ext uri="{FF2B5EF4-FFF2-40B4-BE49-F238E27FC236}">
                <a16:creationId xmlns:a16="http://schemas.microsoft.com/office/drawing/2014/main" id="{C92B8ECA-FFF8-2096-D2B0-D4DC3E75533E}"/>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Special Kennel Awards 3 </a:t>
            </a:r>
            <a:endParaRPr lang="en-US" sz="2000" b="1" dirty="0">
              <a:solidFill>
                <a:srgbClr val="FFFF00"/>
              </a:solidFill>
            </a:endParaRPr>
          </a:p>
        </p:txBody>
      </p:sp>
      <p:sp>
        <p:nvSpPr>
          <p:cNvPr id="9" name="Title 1">
            <a:extLst>
              <a:ext uri="{FF2B5EF4-FFF2-40B4-BE49-F238E27FC236}">
                <a16:creationId xmlns:a16="http://schemas.microsoft.com/office/drawing/2014/main" id="{9DC87C90-582E-32F2-57C5-BA48BA11C0D6}"/>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1" name="Text Placeholder 3">
            <a:extLst>
              <a:ext uri="{FF2B5EF4-FFF2-40B4-BE49-F238E27FC236}">
                <a16:creationId xmlns:a16="http://schemas.microsoft.com/office/drawing/2014/main" id="{1988D9CF-F03E-1CAF-9A8B-56C6C0EB2805}"/>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PCDD Kenneth E. Farris Award (no medal or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Recognizes the outstanding Pack Dog Robber of the Year.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Candidates must have a minimum of three (3) years in office.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Nomination Letter must be signed by the Pack Leader and endorsed by another elected Pack Officer. </a:t>
            </a:r>
          </a:p>
          <a:p>
            <a:pPr marL="800100" lvl="1" indent="-342900">
              <a:buFont typeface="Arial" panose="020B0604020202020204" pitchFamily="34" charset="0"/>
              <a:buChar char="•"/>
            </a:pPr>
            <a:r>
              <a:rPr lang="en-US" sz="1800" kern="100" dirty="0">
                <a:solidFill>
                  <a:schemeClr val="bg1"/>
                </a:solidFill>
                <a:cs typeface="Times New Roman" panose="02020603050405020304" pitchFamily="18" charset="0"/>
              </a:rPr>
              <a:t>The rules for nomination, submission and selection are covered in Enclosure 1 of the Kennel Bylaws. </a:t>
            </a:r>
            <a:endParaRPr lang="en-US" sz="1800" b="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69069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8" name="Title 1">
            <a:extLst>
              <a:ext uri="{FF2B5EF4-FFF2-40B4-BE49-F238E27FC236}">
                <a16:creationId xmlns:a16="http://schemas.microsoft.com/office/drawing/2014/main" id="{C92B8ECA-FFF8-2096-D2B0-D4DC3E75533E}"/>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Membership Awards 1 </a:t>
            </a:r>
            <a:endParaRPr lang="en-US" sz="2000" b="1" dirty="0">
              <a:solidFill>
                <a:srgbClr val="FFFF00"/>
              </a:solidFill>
            </a:endParaRPr>
          </a:p>
        </p:txBody>
      </p:sp>
      <p:sp>
        <p:nvSpPr>
          <p:cNvPr id="9" name="Title 1">
            <a:extLst>
              <a:ext uri="{FF2B5EF4-FFF2-40B4-BE49-F238E27FC236}">
                <a16:creationId xmlns:a16="http://schemas.microsoft.com/office/drawing/2014/main" id="{9DC87C90-582E-32F2-57C5-BA48BA11C0D6}"/>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1" name="Text Placeholder 3">
            <a:extLst>
              <a:ext uri="{FF2B5EF4-FFF2-40B4-BE49-F238E27FC236}">
                <a16:creationId xmlns:a16="http://schemas.microsoft.com/office/drawing/2014/main" id="{1988D9CF-F03E-1CAF-9A8B-56C6C0EB2805}"/>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PCDD Gerald L. Bakelaar Award (no medal or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Named after the first Chief Devil Dog.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to the top Pound in the Kennel for membership during the previous fiscal year. </a:t>
            </a:r>
            <a:endParaRPr lang="en-US" dirty="0"/>
          </a:p>
        </p:txBody>
      </p:sp>
    </p:spTree>
    <p:extLst>
      <p:ext uri="{BB962C8B-B14F-4D97-AF65-F5344CB8AC3E}">
        <p14:creationId xmlns:p14="http://schemas.microsoft.com/office/powerpoint/2010/main" val="664800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8" name="Title 1">
            <a:extLst>
              <a:ext uri="{FF2B5EF4-FFF2-40B4-BE49-F238E27FC236}">
                <a16:creationId xmlns:a16="http://schemas.microsoft.com/office/drawing/2014/main" id="{C92B8ECA-FFF8-2096-D2B0-D4DC3E75533E}"/>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Membership Awards 2 </a:t>
            </a:r>
            <a:endParaRPr lang="en-US" sz="2000" b="1" dirty="0">
              <a:solidFill>
                <a:srgbClr val="FFFF00"/>
              </a:solidFill>
            </a:endParaRPr>
          </a:p>
        </p:txBody>
      </p:sp>
      <p:sp>
        <p:nvSpPr>
          <p:cNvPr id="9" name="Title 1">
            <a:extLst>
              <a:ext uri="{FF2B5EF4-FFF2-40B4-BE49-F238E27FC236}">
                <a16:creationId xmlns:a16="http://schemas.microsoft.com/office/drawing/2014/main" id="{9DC87C90-582E-32F2-57C5-BA48BA11C0D6}"/>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1" name="Text Placeholder 3">
            <a:extLst>
              <a:ext uri="{FF2B5EF4-FFF2-40B4-BE49-F238E27FC236}">
                <a16:creationId xmlns:a16="http://schemas.microsoft.com/office/drawing/2014/main" id="{1988D9CF-F03E-1CAF-9A8B-56C6C0EB2805}"/>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PDD Howard D. Goslin Award (no medal or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Named after an outstanding Devil Dog.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to the top Pack in the Kennel for membership during the previous fiscal year. </a:t>
            </a:r>
            <a:endParaRPr lang="en-US" dirty="0"/>
          </a:p>
        </p:txBody>
      </p:sp>
    </p:spTree>
    <p:extLst>
      <p:ext uri="{BB962C8B-B14F-4D97-AF65-F5344CB8AC3E}">
        <p14:creationId xmlns:p14="http://schemas.microsoft.com/office/powerpoint/2010/main" val="289379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8" name="Title 1">
            <a:extLst>
              <a:ext uri="{FF2B5EF4-FFF2-40B4-BE49-F238E27FC236}">
                <a16:creationId xmlns:a16="http://schemas.microsoft.com/office/drawing/2014/main" id="{C92B8ECA-FFF8-2096-D2B0-D4DC3E75533E}"/>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Membership Awards 3 </a:t>
            </a:r>
            <a:endParaRPr lang="en-US" sz="2000" b="1" dirty="0">
              <a:solidFill>
                <a:srgbClr val="FFFF00"/>
              </a:solidFill>
            </a:endParaRPr>
          </a:p>
        </p:txBody>
      </p:sp>
      <p:sp>
        <p:nvSpPr>
          <p:cNvPr id="9" name="Title 1">
            <a:extLst>
              <a:ext uri="{FF2B5EF4-FFF2-40B4-BE49-F238E27FC236}">
                <a16:creationId xmlns:a16="http://schemas.microsoft.com/office/drawing/2014/main" id="{9DC87C90-582E-32F2-57C5-BA48BA11C0D6}"/>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1" name="Text Placeholder 3">
            <a:extLst>
              <a:ext uri="{FF2B5EF4-FFF2-40B4-BE49-F238E27FC236}">
                <a16:creationId xmlns:a16="http://schemas.microsoft.com/office/drawing/2014/main" id="{1988D9CF-F03E-1CAF-9A8B-56C6C0EB2805}"/>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PDD James F. Powell Award (no medal or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Named after an outstanding Kennel Quartermaster.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to the top Division in the Kennel for membership during the previous fiscal year. </a:t>
            </a:r>
            <a:endParaRPr lang="en-US" dirty="0"/>
          </a:p>
        </p:txBody>
      </p:sp>
    </p:spTree>
    <p:extLst>
      <p:ext uri="{BB962C8B-B14F-4D97-AF65-F5344CB8AC3E}">
        <p14:creationId xmlns:p14="http://schemas.microsoft.com/office/powerpoint/2010/main" val="67764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9" name="Title 1">
            <a:extLst>
              <a:ext uri="{FF2B5EF4-FFF2-40B4-BE49-F238E27FC236}">
                <a16:creationId xmlns:a16="http://schemas.microsoft.com/office/drawing/2014/main" id="{9DC87C90-582E-32F2-57C5-BA48BA11C0D6}"/>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6" name="Title 1">
            <a:extLst>
              <a:ext uri="{FF2B5EF4-FFF2-40B4-BE49-F238E27FC236}">
                <a16:creationId xmlns:a16="http://schemas.microsoft.com/office/drawing/2014/main" id="{51DA668D-65F1-A1AD-1047-07A16ED914D9}"/>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7" name="Title 1">
            <a:extLst>
              <a:ext uri="{FF2B5EF4-FFF2-40B4-BE49-F238E27FC236}">
                <a16:creationId xmlns:a16="http://schemas.microsoft.com/office/drawing/2014/main" id="{6D6F2CEB-ECF1-9038-AADA-BA078BA14356}"/>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Unofficial Awards 1 </a:t>
            </a:r>
            <a:endParaRPr lang="en-US" sz="2000" b="1" dirty="0">
              <a:solidFill>
                <a:srgbClr val="FFFF00"/>
              </a:solidFill>
            </a:endParaRPr>
          </a:p>
        </p:txBody>
      </p:sp>
      <p:sp>
        <p:nvSpPr>
          <p:cNvPr id="12" name="Title 1">
            <a:extLst>
              <a:ext uri="{FF2B5EF4-FFF2-40B4-BE49-F238E27FC236}">
                <a16:creationId xmlns:a16="http://schemas.microsoft.com/office/drawing/2014/main" id="{35AA0AFB-57AF-8966-1E06-3EB9DFADE84E}"/>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3" name="Text Placeholder 3">
            <a:extLst>
              <a:ext uri="{FF2B5EF4-FFF2-40B4-BE49-F238E27FC236}">
                <a16:creationId xmlns:a16="http://schemas.microsoft.com/office/drawing/2014/main" id="{037A1280-49A7-A21A-3995-489705DA26C1}"/>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There are an unlimited number of Unofficial Awards. The Honorable Quartermaster carries some of them in the Kennel Store. You are only limited by your imagination. We are the “Fun and Honor Society.” Be creative! </a:t>
            </a:r>
          </a:p>
        </p:txBody>
      </p:sp>
      <p:pic>
        <p:nvPicPr>
          <p:cNvPr id="14" name="Picture 13">
            <a:extLst>
              <a:ext uri="{FF2B5EF4-FFF2-40B4-BE49-F238E27FC236}">
                <a16:creationId xmlns:a16="http://schemas.microsoft.com/office/drawing/2014/main" id="{E54AC0EF-1310-6EDF-30B5-E3F95D038A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270" y="4036741"/>
            <a:ext cx="1546838" cy="2487372"/>
          </a:xfrm>
          <a:prstGeom prst="rect">
            <a:avLst/>
          </a:prstGeom>
        </p:spPr>
      </p:pic>
      <p:pic>
        <p:nvPicPr>
          <p:cNvPr id="15" name="Picture 14">
            <a:extLst>
              <a:ext uri="{FF2B5EF4-FFF2-40B4-BE49-F238E27FC236}">
                <a16:creationId xmlns:a16="http://schemas.microsoft.com/office/drawing/2014/main" id="{FE3AAD7A-E79A-D1A6-2605-ACB9705FFD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096" y="4036741"/>
            <a:ext cx="2821669" cy="2487372"/>
          </a:xfrm>
          <a:prstGeom prst="rect">
            <a:avLst/>
          </a:prstGeom>
        </p:spPr>
      </p:pic>
      <p:sp>
        <p:nvSpPr>
          <p:cNvPr id="16" name="TextBox 15">
            <a:extLst>
              <a:ext uri="{FF2B5EF4-FFF2-40B4-BE49-F238E27FC236}">
                <a16:creationId xmlns:a16="http://schemas.microsoft.com/office/drawing/2014/main" id="{9CF453DC-FBEE-4539-B669-A9ABBC4CE3DF}"/>
              </a:ext>
            </a:extLst>
          </p:cNvPr>
          <p:cNvSpPr txBox="1"/>
          <p:nvPr/>
        </p:nvSpPr>
        <p:spPr>
          <a:xfrm>
            <a:off x="6445406" y="3490375"/>
            <a:ext cx="2988526" cy="369332"/>
          </a:xfrm>
          <a:prstGeom prst="rect">
            <a:avLst/>
          </a:prstGeom>
          <a:noFill/>
        </p:spPr>
        <p:txBody>
          <a:bodyPr wrap="square" rtlCol="0">
            <a:spAutoFit/>
          </a:bodyPr>
          <a:lstStyle/>
          <a:p>
            <a:pPr algn="ctr"/>
            <a:r>
              <a:rPr lang="en-US" b="1" kern="100" dirty="0">
                <a:solidFill>
                  <a:schemeClr val="bg1"/>
                </a:solidFill>
                <a:cs typeface="Times New Roman" panose="02020603050405020304" pitchFamily="18" charset="0"/>
              </a:rPr>
              <a:t>Flying Horse’s Azz Award</a:t>
            </a:r>
            <a:endParaRPr lang="en-US" b="1" dirty="0"/>
          </a:p>
        </p:txBody>
      </p:sp>
      <p:sp>
        <p:nvSpPr>
          <p:cNvPr id="17" name="TextBox 16">
            <a:extLst>
              <a:ext uri="{FF2B5EF4-FFF2-40B4-BE49-F238E27FC236}">
                <a16:creationId xmlns:a16="http://schemas.microsoft.com/office/drawing/2014/main" id="{CE4F5EE6-1E7A-725D-4462-4972780BB6FF}"/>
              </a:ext>
            </a:extLst>
          </p:cNvPr>
          <p:cNvSpPr txBox="1"/>
          <p:nvPr/>
        </p:nvSpPr>
        <p:spPr>
          <a:xfrm>
            <a:off x="1564854" y="3489076"/>
            <a:ext cx="2821669" cy="369332"/>
          </a:xfrm>
          <a:prstGeom prst="rect">
            <a:avLst/>
          </a:prstGeom>
          <a:noFill/>
        </p:spPr>
        <p:txBody>
          <a:bodyPr wrap="square" rtlCol="0">
            <a:spAutoFit/>
          </a:bodyPr>
          <a:lstStyle/>
          <a:p>
            <a:pPr algn="ctr"/>
            <a:r>
              <a:rPr lang="en-US" b="1" kern="100" dirty="0">
                <a:solidFill>
                  <a:schemeClr val="bg1"/>
                </a:solidFill>
                <a:cs typeface="Times New Roman" panose="02020603050405020304" pitchFamily="18" charset="0"/>
              </a:rPr>
              <a:t>Pain in the Azz Medal</a:t>
            </a:r>
            <a:endParaRPr lang="en-US" dirty="0"/>
          </a:p>
        </p:txBody>
      </p:sp>
    </p:spTree>
    <p:extLst>
      <p:ext uri="{BB962C8B-B14F-4D97-AF65-F5344CB8AC3E}">
        <p14:creationId xmlns:p14="http://schemas.microsoft.com/office/powerpoint/2010/main" val="380271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72F6-1288-C3EF-4F08-B1629E434050}"/>
              </a:ext>
            </a:extLst>
          </p:cNvPr>
          <p:cNvSpPr>
            <a:spLocks noGrp="1"/>
          </p:cNvSpPr>
          <p:nvPr>
            <p:ph type="title"/>
          </p:nvPr>
        </p:nvSpPr>
        <p:spPr/>
        <p:txBody>
          <a:bodyPr>
            <a:normAutofit/>
          </a:bodyPr>
          <a:lstStyle/>
          <a:p>
            <a:r>
              <a:rPr lang="en-US" b="1" cap="all" dirty="0">
                <a:solidFill>
                  <a:srgbClr val="FFFF00"/>
                </a:solidFill>
              </a:rPr>
              <a:t>A</a:t>
            </a:r>
            <a:r>
              <a:rPr lang="en-US" b="1" dirty="0">
                <a:solidFill>
                  <a:srgbClr val="FFFF00"/>
                </a:solidFill>
              </a:rPr>
              <a:t>wards </a:t>
            </a:r>
            <a:endParaRPr lang="en-US" sz="2000" b="1" dirty="0">
              <a:solidFill>
                <a:srgbClr val="FFFF00"/>
              </a:solidFill>
            </a:endParaRPr>
          </a:p>
        </p:txBody>
      </p:sp>
      <p:sp>
        <p:nvSpPr>
          <p:cNvPr id="4" name="Text Placeholder 3">
            <a:extLst>
              <a:ext uri="{FF2B5EF4-FFF2-40B4-BE49-F238E27FC236}">
                <a16:creationId xmlns:a16="http://schemas.microsoft.com/office/drawing/2014/main" id="{C2820FEE-67EE-B0DF-CA1C-C0981D0FDC2C}"/>
              </a:ext>
            </a:extLst>
          </p:cNvPr>
          <p:cNvSpPr>
            <a:spLocks noGrp="1"/>
          </p:cNvSpPr>
          <p:nvPr>
            <p:ph type="body" idx="1"/>
          </p:nvPr>
        </p:nvSpPr>
        <p:spPr>
          <a:xfrm>
            <a:off x="451556" y="1979497"/>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Awards are a great way to recognize your OUTSTANDING Dogs. They will have a definite impact on the morale and motivation of your membership. Leaders must ensure that awards are EARNED!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If hardworking Dogs are presented with awards, it builds enthusiasm.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If the recipient of an award is undeserving, it will create resentment. </a:t>
            </a:r>
          </a:p>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Official MODD awards </a:t>
            </a:r>
            <a:r>
              <a:rPr lang="en-US" kern="100">
                <a:solidFill>
                  <a:schemeClr val="bg1"/>
                </a:solidFill>
                <a:cs typeface="Times New Roman" panose="02020603050405020304" pitchFamily="18" charset="0"/>
              </a:rPr>
              <a:t>can be found </a:t>
            </a:r>
            <a:r>
              <a:rPr lang="en-US" kern="100" dirty="0">
                <a:solidFill>
                  <a:schemeClr val="bg1"/>
                </a:solidFill>
                <a:cs typeface="Times New Roman" panose="02020603050405020304" pitchFamily="18" charset="0"/>
              </a:rPr>
              <a:t>in the Kennel Bylaws.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Section 417.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Enclosure 1. </a:t>
            </a:r>
          </a:p>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Unofficial “FUN” awards are only limited to imagination and creativity. </a:t>
            </a:r>
          </a:p>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The Kennel Quartermaster stocks many of the MODD Awards in the Kennel Store. </a:t>
            </a:r>
          </a:p>
          <a:p>
            <a:pPr marL="342900" indent="-34290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Tree>
    <p:extLst>
      <p:ext uri="{BB962C8B-B14F-4D97-AF65-F5344CB8AC3E}">
        <p14:creationId xmlns:p14="http://schemas.microsoft.com/office/powerpoint/2010/main" val="340673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8" name="Title 1">
            <a:extLst>
              <a:ext uri="{FF2B5EF4-FFF2-40B4-BE49-F238E27FC236}">
                <a16:creationId xmlns:a16="http://schemas.microsoft.com/office/drawing/2014/main" id="{C92B8ECA-FFF8-2096-D2B0-D4DC3E75533E}"/>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Unofficial Awards 2 </a:t>
            </a:r>
            <a:endParaRPr lang="en-US" sz="2000" b="1" dirty="0">
              <a:solidFill>
                <a:srgbClr val="FFFF00"/>
              </a:solidFill>
            </a:endParaRPr>
          </a:p>
        </p:txBody>
      </p:sp>
      <p:sp>
        <p:nvSpPr>
          <p:cNvPr id="9" name="Title 1">
            <a:extLst>
              <a:ext uri="{FF2B5EF4-FFF2-40B4-BE49-F238E27FC236}">
                <a16:creationId xmlns:a16="http://schemas.microsoft.com/office/drawing/2014/main" id="{9DC87C90-582E-32F2-57C5-BA48BA11C0D6}"/>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2000" b="1" dirty="0">
              <a:solidFill>
                <a:srgbClr val="FFFF00"/>
              </a:solidFill>
            </a:endParaRPr>
          </a:p>
        </p:txBody>
      </p:sp>
      <p:sp>
        <p:nvSpPr>
          <p:cNvPr id="11" name="Text Placeholder 3">
            <a:extLst>
              <a:ext uri="{FF2B5EF4-FFF2-40B4-BE49-F238E27FC236}">
                <a16:creationId xmlns:a16="http://schemas.microsoft.com/office/drawing/2014/main" id="{1988D9CF-F03E-1CAF-9A8B-56C6C0EB2805}"/>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There are an unlimited number of Unofficial Awards. You are only limited by your imagination. We are the “Fun and Honor Society.” Be creative! </a:t>
            </a:r>
          </a:p>
        </p:txBody>
      </p:sp>
      <p:pic>
        <p:nvPicPr>
          <p:cNvPr id="17" name="Picture 16">
            <a:extLst>
              <a:ext uri="{FF2B5EF4-FFF2-40B4-BE49-F238E27FC236}">
                <a16:creationId xmlns:a16="http://schemas.microsoft.com/office/drawing/2014/main" id="{D9DF235C-B6E9-8AD8-DFD9-CEA34DA131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450" y="3746809"/>
            <a:ext cx="1978116" cy="2465243"/>
          </a:xfrm>
          <a:prstGeom prst="rect">
            <a:avLst/>
          </a:prstGeom>
        </p:spPr>
      </p:pic>
      <p:pic>
        <p:nvPicPr>
          <p:cNvPr id="19" name="Picture 18">
            <a:extLst>
              <a:ext uri="{FF2B5EF4-FFF2-40B4-BE49-F238E27FC236}">
                <a16:creationId xmlns:a16="http://schemas.microsoft.com/office/drawing/2014/main" id="{8CA912FA-FA42-267D-11C4-9CD85DD147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98903" y="3924901"/>
            <a:ext cx="927769" cy="1428005"/>
          </a:xfrm>
          <a:prstGeom prst="rect">
            <a:avLst/>
          </a:prstGeom>
        </p:spPr>
      </p:pic>
      <p:pic>
        <p:nvPicPr>
          <p:cNvPr id="21" name="Picture 20">
            <a:extLst>
              <a:ext uri="{FF2B5EF4-FFF2-40B4-BE49-F238E27FC236}">
                <a16:creationId xmlns:a16="http://schemas.microsoft.com/office/drawing/2014/main" id="{E7D2C1EB-378E-01B5-DE48-51142EBC0F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5038" y="3733044"/>
            <a:ext cx="1040440" cy="2490943"/>
          </a:xfrm>
          <a:prstGeom prst="rect">
            <a:avLst/>
          </a:prstGeom>
        </p:spPr>
      </p:pic>
      <p:pic>
        <p:nvPicPr>
          <p:cNvPr id="25" name="Picture 24">
            <a:extLst>
              <a:ext uri="{FF2B5EF4-FFF2-40B4-BE49-F238E27FC236}">
                <a16:creationId xmlns:a16="http://schemas.microsoft.com/office/drawing/2014/main" id="{2D9FA19A-A81E-A87D-449E-29B6C373AF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4490" y="3746806"/>
            <a:ext cx="1031311" cy="1784197"/>
          </a:xfrm>
          <a:prstGeom prst="rect">
            <a:avLst/>
          </a:prstGeom>
        </p:spPr>
      </p:pic>
      <p:pic>
        <p:nvPicPr>
          <p:cNvPr id="27" name="Picture 26">
            <a:extLst>
              <a:ext uri="{FF2B5EF4-FFF2-40B4-BE49-F238E27FC236}">
                <a16:creationId xmlns:a16="http://schemas.microsoft.com/office/drawing/2014/main" id="{927F9503-937B-D323-1730-6F51FA2AD2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56882" y="5707680"/>
            <a:ext cx="1905078" cy="504369"/>
          </a:xfrm>
          <a:prstGeom prst="rect">
            <a:avLst/>
          </a:prstGeom>
        </p:spPr>
      </p:pic>
      <p:pic>
        <p:nvPicPr>
          <p:cNvPr id="29" name="Picture 28">
            <a:extLst>
              <a:ext uri="{FF2B5EF4-FFF2-40B4-BE49-F238E27FC236}">
                <a16:creationId xmlns:a16="http://schemas.microsoft.com/office/drawing/2014/main" id="{E3505102-175F-3DF5-041E-257B152FFC9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46928" y="3746806"/>
            <a:ext cx="1869409" cy="2465243"/>
          </a:xfrm>
          <a:prstGeom prst="rect">
            <a:avLst/>
          </a:prstGeom>
        </p:spPr>
      </p:pic>
      <p:pic>
        <p:nvPicPr>
          <p:cNvPr id="31" name="Picture 30">
            <a:extLst>
              <a:ext uri="{FF2B5EF4-FFF2-40B4-BE49-F238E27FC236}">
                <a16:creationId xmlns:a16="http://schemas.microsoft.com/office/drawing/2014/main" id="{2438A135-57BC-A5BB-A9D2-A65C6FBBF4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49774" y="3746806"/>
            <a:ext cx="2056946" cy="2465243"/>
          </a:xfrm>
          <a:prstGeom prst="rect">
            <a:avLst/>
          </a:prstGeom>
        </p:spPr>
      </p:pic>
    </p:spTree>
    <p:extLst>
      <p:ext uri="{BB962C8B-B14F-4D97-AF65-F5344CB8AC3E}">
        <p14:creationId xmlns:p14="http://schemas.microsoft.com/office/powerpoint/2010/main" val="93469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72F6-1288-C3EF-4F08-B1629E434050}"/>
              </a:ext>
            </a:extLst>
          </p:cNvPr>
          <p:cNvSpPr>
            <a:spLocks noGrp="1"/>
          </p:cNvSpPr>
          <p:nvPr>
            <p:ph type="title"/>
          </p:nvPr>
        </p:nvSpPr>
        <p:spPr/>
        <p:txBody>
          <a:bodyPr>
            <a:normAutofit/>
          </a:bodyPr>
          <a:lstStyle/>
          <a:p>
            <a:r>
              <a:rPr lang="en-US" b="1" dirty="0">
                <a:solidFill>
                  <a:srgbClr val="FFFF00"/>
                </a:solidFill>
              </a:rPr>
              <a:t>General Awards</a:t>
            </a:r>
            <a:endParaRPr lang="en-US" sz="2000" b="1" dirty="0">
              <a:solidFill>
                <a:srgbClr val="FFFF00"/>
              </a:solidFill>
            </a:endParaRPr>
          </a:p>
        </p:txBody>
      </p:sp>
      <p:sp>
        <p:nvSpPr>
          <p:cNvPr id="4" name="Text Placeholder 3">
            <a:extLst>
              <a:ext uri="{FF2B5EF4-FFF2-40B4-BE49-F238E27FC236}">
                <a16:creationId xmlns:a16="http://schemas.microsoft.com/office/drawing/2014/main" id="{C2820FEE-67EE-B0DF-CA1C-C0981D0FDC2C}"/>
              </a:ext>
            </a:extLst>
          </p:cNvPr>
          <p:cNvSpPr>
            <a:spLocks noGrp="1"/>
          </p:cNvSpPr>
          <p:nvPr>
            <p:ph type="body" idx="1"/>
          </p:nvPr>
        </p:nvSpPr>
        <p:spPr>
          <a:xfrm>
            <a:off x="433449" y="2012498"/>
            <a:ext cx="9934221" cy="3328936"/>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These Certificates may be awarded on the Pound, Pack or Kennel level. (no medal or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MODD Certificate of Appreciation. </a:t>
            </a:r>
          </a:p>
          <a:p>
            <a:pPr marL="1257300" lvl="2" indent="-342900">
              <a:buFont typeface="Arial" panose="020B0604020202020204" pitchFamily="34" charset="0"/>
              <a:buChar char="•"/>
            </a:pPr>
            <a:r>
              <a:rPr lang="en-US" kern="100" dirty="0">
                <a:solidFill>
                  <a:schemeClr val="bg1"/>
                </a:solidFill>
                <a:cs typeface="Times New Roman" panose="02020603050405020304" pitchFamily="18" charset="0"/>
              </a:rPr>
              <a:t>May be awarded to a Dog, business or non-member. </a:t>
            </a:r>
          </a:p>
          <a:p>
            <a:pPr marL="1714500" lvl="3" indent="-342900">
              <a:buFont typeface="Arial" panose="020B0604020202020204" pitchFamily="34" charset="0"/>
              <a:buChar char="•"/>
            </a:pPr>
            <a:r>
              <a:rPr lang="en-US" kern="100" dirty="0">
                <a:solidFill>
                  <a:schemeClr val="bg1"/>
                </a:solidFill>
                <a:cs typeface="Times New Roman" panose="02020603050405020304" pitchFamily="18" charset="0"/>
              </a:rPr>
              <a:t>No specific criteria.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MODD Distinguished Service Award</a:t>
            </a:r>
          </a:p>
          <a:p>
            <a:pPr marL="1257300" lvl="2" indent="-342900">
              <a:buFont typeface="Arial" panose="020B0604020202020204" pitchFamily="34" charset="0"/>
              <a:buChar char="•"/>
            </a:pPr>
            <a:r>
              <a:rPr lang="en-US" kern="100" dirty="0">
                <a:solidFill>
                  <a:schemeClr val="bg1"/>
                </a:solidFill>
                <a:cs typeface="Times New Roman" panose="02020603050405020304" pitchFamily="18" charset="0"/>
              </a:rPr>
              <a:t>May be awarded to a Dog, business or non-member. </a:t>
            </a:r>
          </a:p>
          <a:p>
            <a:pPr marL="1714500" lvl="3" indent="-342900">
              <a:buFont typeface="Arial" panose="020B0604020202020204" pitchFamily="34" charset="0"/>
              <a:buChar char="•"/>
            </a:pPr>
            <a:r>
              <a:rPr lang="en-US" kern="100" dirty="0">
                <a:solidFill>
                  <a:schemeClr val="bg1"/>
                </a:solidFill>
                <a:cs typeface="Times New Roman" panose="02020603050405020304" pitchFamily="18" charset="0"/>
              </a:rPr>
              <a:t>No specific criteria.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MODD Life Membership Certificate. </a:t>
            </a:r>
          </a:p>
          <a:p>
            <a:pPr marL="1257300" lvl="2" indent="-342900">
              <a:buFont typeface="Arial" panose="020B0604020202020204" pitchFamily="34" charset="0"/>
              <a:buChar char="•"/>
            </a:pPr>
            <a:r>
              <a:rPr lang="en-US" kern="100" dirty="0">
                <a:solidFill>
                  <a:schemeClr val="bg1"/>
                </a:solidFill>
                <a:cs typeface="Times New Roman" panose="02020603050405020304" pitchFamily="18" charset="0"/>
              </a:rPr>
              <a:t>May be awarded to a Dog after they become an MODD Life Member. </a:t>
            </a:r>
          </a:p>
        </p:txBody>
      </p:sp>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11" name="Picture 10">
            <a:extLst>
              <a:ext uri="{FF2B5EF4-FFF2-40B4-BE49-F238E27FC236}">
                <a16:creationId xmlns:a16="http://schemas.microsoft.com/office/drawing/2014/main" id="{594F7745-81A1-B53A-60AD-F09D3D49C0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3832" y="5304887"/>
            <a:ext cx="1689880" cy="1304325"/>
          </a:xfrm>
          <a:prstGeom prst="rect">
            <a:avLst/>
          </a:prstGeom>
        </p:spPr>
      </p:pic>
      <p:pic>
        <p:nvPicPr>
          <p:cNvPr id="13" name="Picture 12">
            <a:extLst>
              <a:ext uri="{FF2B5EF4-FFF2-40B4-BE49-F238E27FC236}">
                <a16:creationId xmlns:a16="http://schemas.microsoft.com/office/drawing/2014/main" id="{7AB90EEB-B5BE-EA08-4AA5-18F12A97A5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2310" y="5299127"/>
            <a:ext cx="1689880" cy="1304325"/>
          </a:xfrm>
          <a:prstGeom prst="rect">
            <a:avLst/>
          </a:prstGeom>
        </p:spPr>
      </p:pic>
      <p:pic>
        <p:nvPicPr>
          <p:cNvPr id="15" name="Picture 14">
            <a:extLst>
              <a:ext uri="{FF2B5EF4-FFF2-40B4-BE49-F238E27FC236}">
                <a16:creationId xmlns:a16="http://schemas.microsoft.com/office/drawing/2014/main" id="{BF2CF92B-6D17-36F7-FC9E-784EEE3084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80788" y="5276782"/>
            <a:ext cx="1689880" cy="1304325"/>
          </a:xfrm>
          <a:prstGeom prst="rect">
            <a:avLst/>
          </a:prstGeom>
        </p:spPr>
      </p:pic>
      <p:pic>
        <p:nvPicPr>
          <p:cNvPr id="5" name="Picture 4">
            <a:extLst>
              <a:ext uri="{FF2B5EF4-FFF2-40B4-BE49-F238E27FC236}">
                <a16:creationId xmlns:a16="http://schemas.microsoft.com/office/drawing/2014/main" id="{0A800584-B548-FCAC-CFA8-11127879F8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0855" y="5323601"/>
            <a:ext cx="1689880" cy="1304325"/>
          </a:xfrm>
          <a:prstGeom prst="rect">
            <a:avLst/>
          </a:prstGeom>
        </p:spPr>
      </p:pic>
      <p:pic>
        <p:nvPicPr>
          <p:cNvPr id="7" name="Picture 6">
            <a:extLst>
              <a:ext uri="{FF2B5EF4-FFF2-40B4-BE49-F238E27FC236}">
                <a16:creationId xmlns:a16="http://schemas.microsoft.com/office/drawing/2014/main" id="{9E47C3C4-FAAA-0A08-AB60-8D4DAA8C15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19267" y="5299126"/>
            <a:ext cx="1689880" cy="1304325"/>
          </a:xfrm>
          <a:prstGeom prst="rect">
            <a:avLst/>
          </a:prstGeom>
        </p:spPr>
      </p:pic>
    </p:spTree>
    <p:extLst>
      <p:ext uri="{BB962C8B-B14F-4D97-AF65-F5344CB8AC3E}">
        <p14:creationId xmlns:p14="http://schemas.microsoft.com/office/powerpoint/2010/main" val="56470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72F6-1288-C3EF-4F08-B1629E434050}"/>
              </a:ext>
            </a:extLst>
          </p:cNvPr>
          <p:cNvSpPr>
            <a:spLocks noGrp="1"/>
          </p:cNvSpPr>
          <p:nvPr>
            <p:ph type="title"/>
          </p:nvPr>
        </p:nvSpPr>
        <p:spPr/>
        <p:txBody>
          <a:bodyPr>
            <a:normAutofit/>
          </a:bodyPr>
          <a:lstStyle/>
          <a:p>
            <a:r>
              <a:rPr lang="en-US" b="1" dirty="0">
                <a:solidFill>
                  <a:srgbClr val="FFFF00"/>
                </a:solidFill>
              </a:rPr>
              <a:t>Kennel Awards 1</a:t>
            </a:r>
            <a:endParaRPr lang="en-US" sz="2000" b="1" dirty="0">
              <a:solidFill>
                <a:srgbClr val="FFFF00"/>
              </a:solidFill>
            </a:endParaRPr>
          </a:p>
        </p:txBody>
      </p:sp>
      <p:sp>
        <p:nvSpPr>
          <p:cNvPr id="4" name="Text Placeholder 3">
            <a:extLst>
              <a:ext uri="{FF2B5EF4-FFF2-40B4-BE49-F238E27FC236}">
                <a16:creationId xmlns:a16="http://schemas.microsoft.com/office/drawing/2014/main" id="{C2820FEE-67EE-B0DF-CA1C-C0981D0FDC2C}"/>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Kennel Dog of the Year Medal (and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The most prestigious award presented by the Order.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Must be a PDD.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Must be in good standing with the MODD and MCL to include paid membership dues.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 proposed candidate shall be a Dog of integrity, principles and who has contributed to the MODD.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The rules for nomination, submission and selection are covered in the Section 417 of the Kennel Bylaws.</a:t>
            </a:r>
          </a:p>
          <a:p>
            <a:endParaRPr lang="en-US" dirty="0"/>
          </a:p>
        </p:txBody>
      </p:sp>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5" name="Picture 4">
            <a:extLst>
              <a:ext uri="{FF2B5EF4-FFF2-40B4-BE49-F238E27FC236}">
                <a16:creationId xmlns:a16="http://schemas.microsoft.com/office/drawing/2014/main" id="{785B1010-DBDE-D79A-27F7-8D3D2152B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4031" y="4784436"/>
            <a:ext cx="1636755" cy="1918010"/>
          </a:xfrm>
          <a:prstGeom prst="rect">
            <a:avLst/>
          </a:prstGeom>
        </p:spPr>
      </p:pic>
      <p:pic>
        <p:nvPicPr>
          <p:cNvPr id="7" name="Picture 6">
            <a:extLst>
              <a:ext uri="{FF2B5EF4-FFF2-40B4-BE49-F238E27FC236}">
                <a16:creationId xmlns:a16="http://schemas.microsoft.com/office/drawing/2014/main" id="{A99D4B0E-8FA5-2D69-9B6B-D96B55DA0E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8423" y="4784436"/>
            <a:ext cx="2349333" cy="1918010"/>
          </a:xfrm>
          <a:prstGeom prst="rect">
            <a:avLst/>
          </a:prstGeom>
        </p:spPr>
      </p:pic>
    </p:spTree>
    <p:extLst>
      <p:ext uri="{BB962C8B-B14F-4D97-AF65-F5344CB8AC3E}">
        <p14:creationId xmlns:p14="http://schemas.microsoft.com/office/powerpoint/2010/main" val="109056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072F6-1288-C3EF-4F08-B1629E434050}"/>
              </a:ext>
            </a:extLst>
          </p:cNvPr>
          <p:cNvSpPr>
            <a:spLocks noGrp="1"/>
          </p:cNvSpPr>
          <p:nvPr>
            <p:ph type="title"/>
          </p:nvPr>
        </p:nvSpPr>
        <p:spPr/>
        <p:txBody>
          <a:bodyPr>
            <a:normAutofit/>
          </a:bodyPr>
          <a:lstStyle/>
          <a:p>
            <a:r>
              <a:rPr lang="en-US" b="1" dirty="0">
                <a:solidFill>
                  <a:srgbClr val="FFFF00"/>
                </a:solidFill>
              </a:rPr>
              <a:t>Kennel Awards 2 </a:t>
            </a:r>
            <a:endParaRPr lang="en-US" sz="2000" b="1" dirty="0">
              <a:solidFill>
                <a:srgbClr val="FFFF00"/>
              </a:solidFill>
            </a:endParaRPr>
          </a:p>
        </p:txBody>
      </p:sp>
      <p:sp>
        <p:nvSpPr>
          <p:cNvPr id="4" name="Text Placeholder 3">
            <a:extLst>
              <a:ext uri="{FF2B5EF4-FFF2-40B4-BE49-F238E27FC236}">
                <a16:creationId xmlns:a16="http://schemas.microsoft.com/office/drawing/2014/main" id="{C2820FEE-67EE-B0DF-CA1C-C0981D0FDC2C}"/>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Chief Devil Dog’s Meritorious Commendation Ribbon (Individual).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Recognition for exceptionally meritorious service to the Kennel.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by the Honorable Chief Devil Dog. </a:t>
            </a:r>
          </a:p>
          <a:p>
            <a:endParaRPr lang="en-US" dirty="0"/>
          </a:p>
        </p:txBody>
      </p:sp>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6" name="Picture 5">
            <a:extLst>
              <a:ext uri="{FF2B5EF4-FFF2-40B4-BE49-F238E27FC236}">
                <a16:creationId xmlns:a16="http://schemas.microsoft.com/office/drawing/2014/main" id="{7B73E82C-1D05-B7FE-8125-0907AA21BB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1907" y="4268306"/>
            <a:ext cx="2890267" cy="730303"/>
          </a:xfrm>
          <a:prstGeom prst="rect">
            <a:avLst/>
          </a:prstGeom>
        </p:spPr>
      </p:pic>
      <p:pic>
        <p:nvPicPr>
          <p:cNvPr id="9" name="Picture 8">
            <a:extLst>
              <a:ext uri="{FF2B5EF4-FFF2-40B4-BE49-F238E27FC236}">
                <a16:creationId xmlns:a16="http://schemas.microsoft.com/office/drawing/2014/main" id="{D68ED8E7-7AE3-4BD7-7031-1E5A7CCB53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515497"/>
            <a:ext cx="3843033" cy="2966224"/>
          </a:xfrm>
          <a:prstGeom prst="rect">
            <a:avLst/>
          </a:prstGeom>
        </p:spPr>
      </p:pic>
    </p:spTree>
    <p:extLst>
      <p:ext uri="{BB962C8B-B14F-4D97-AF65-F5344CB8AC3E}">
        <p14:creationId xmlns:p14="http://schemas.microsoft.com/office/powerpoint/2010/main" val="292865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21" name="Title 1">
            <a:extLst>
              <a:ext uri="{FF2B5EF4-FFF2-40B4-BE49-F238E27FC236}">
                <a16:creationId xmlns:a16="http://schemas.microsoft.com/office/drawing/2014/main" id="{FA37B18E-7D6B-1904-C666-226E55EC793D}"/>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Awards 3 </a:t>
            </a:r>
            <a:endParaRPr lang="en-US" sz="2000" b="1" dirty="0">
              <a:solidFill>
                <a:srgbClr val="FFFF00"/>
              </a:solidFill>
            </a:endParaRPr>
          </a:p>
        </p:txBody>
      </p:sp>
      <p:sp>
        <p:nvSpPr>
          <p:cNvPr id="22" name="Text Placeholder 3">
            <a:extLst>
              <a:ext uri="{FF2B5EF4-FFF2-40B4-BE49-F238E27FC236}">
                <a16:creationId xmlns:a16="http://schemas.microsoft.com/office/drawing/2014/main" id="{5453805E-349B-D4DE-40CC-A67FD28184F7}"/>
              </a:ext>
            </a:extLst>
          </p:cNvPr>
          <p:cNvSpPr>
            <a:spLocks noGrp="1"/>
          </p:cNvSpPr>
          <p:nvPr>
            <p:ph type="body" idx="1"/>
          </p:nvPr>
        </p:nvSpPr>
        <p:spPr>
          <a:xfrm>
            <a:off x="433449" y="2012499"/>
            <a:ext cx="9934221" cy="2894038"/>
          </a:xfrm>
        </p:spPr>
        <p:txBody>
          <a:bodyPr anchor="t" anchorCtr="0">
            <a:normAutofit lnSpcReduction="10000"/>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Pack Dog of the Year Medal (and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The most prestigious award presented by the Pack.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Must be a PDD or DD.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Must be in good standing with the MODD and MCL to include paid membership dues.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 proposed candidate shall be a Dog of integrity, principles and who has contributed to the MODD.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The rules for nomination, submission and selection are covered in the Section 417 of the Kennel Bylaws.</a:t>
            </a:r>
          </a:p>
          <a:p>
            <a:endParaRPr lang="en-US" dirty="0"/>
          </a:p>
        </p:txBody>
      </p:sp>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7" name="Picture 26">
            <a:extLst>
              <a:ext uri="{FF2B5EF4-FFF2-40B4-BE49-F238E27FC236}">
                <a16:creationId xmlns:a16="http://schemas.microsoft.com/office/drawing/2014/main" id="{DD325241-CF92-6327-43DF-B8C05183B2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8269" y="4828436"/>
            <a:ext cx="2379401" cy="1874010"/>
          </a:xfrm>
          <a:prstGeom prst="rect">
            <a:avLst/>
          </a:prstGeom>
        </p:spPr>
      </p:pic>
      <p:pic>
        <p:nvPicPr>
          <p:cNvPr id="29" name="Picture 28">
            <a:extLst>
              <a:ext uri="{FF2B5EF4-FFF2-40B4-BE49-F238E27FC236}">
                <a16:creationId xmlns:a16="http://schemas.microsoft.com/office/drawing/2014/main" id="{6652FB54-C4BC-5BA7-C122-4E8BBA5077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319" y="4828436"/>
            <a:ext cx="2427558" cy="1874009"/>
          </a:xfrm>
          <a:prstGeom prst="rect">
            <a:avLst/>
          </a:prstGeom>
        </p:spPr>
      </p:pic>
      <p:pic>
        <p:nvPicPr>
          <p:cNvPr id="31" name="Picture 30">
            <a:extLst>
              <a:ext uri="{FF2B5EF4-FFF2-40B4-BE49-F238E27FC236}">
                <a16:creationId xmlns:a16="http://schemas.microsoft.com/office/drawing/2014/main" id="{B0B95126-43D0-F088-2860-51ED844DED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5727" y="4828435"/>
            <a:ext cx="1612814" cy="1874009"/>
          </a:xfrm>
          <a:prstGeom prst="rect">
            <a:avLst/>
          </a:prstGeom>
        </p:spPr>
      </p:pic>
    </p:spTree>
    <p:extLst>
      <p:ext uri="{BB962C8B-B14F-4D97-AF65-F5344CB8AC3E}">
        <p14:creationId xmlns:p14="http://schemas.microsoft.com/office/powerpoint/2010/main" val="216230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6" name="Title 1">
            <a:extLst>
              <a:ext uri="{FF2B5EF4-FFF2-40B4-BE49-F238E27FC236}">
                <a16:creationId xmlns:a16="http://schemas.microsoft.com/office/drawing/2014/main" id="{5AEE0AFF-DAE2-878E-D175-D0222CF0745D}"/>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Awards 4 </a:t>
            </a:r>
            <a:endParaRPr lang="en-US" sz="2000" b="1" dirty="0">
              <a:solidFill>
                <a:srgbClr val="FFFF00"/>
              </a:solidFill>
            </a:endParaRPr>
          </a:p>
        </p:txBody>
      </p:sp>
      <p:sp>
        <p:nvSpPr>
          <p:cNvPr id="7" name="Text Placeholder 3">
            <a:extLst>
              <a:ext uri="{FF2B5EF4-FFF2-40B4-BE49-F238E27FC236}">
                <a16:creationId xmlns:a16="http://schemas.microsoft.com/office/drawing/2014/main" id="{07873DBF-72F1-D700-2DE0-F1F1125AA71E}"/>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Pack Leader’s Meritorious Commendation Ribbon (Individual).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Recognition for exceptionally meritorious service to the Pack.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by the Worthy Pack Leader. </a:t>
            </a:r>
          </a:p>
          <a:p>
            <a:endParaRPr lang="en-US" dirty="0"/>
          </a:p>
        </p:txBody>
      </p:sp>
      <p:pic>
        <p:nvPicPr>
          <p:cNvPr id="12" name="Picture 11">
            <a:extLst>
              <a:ext uri="{FF2B5EF4-FFF2-40B4-BE49-F238E27FC236}">
                <a16:creationId xmlns:a16="http://schemas.microsoft.com/office/drawing/2014/main" id="{D5007038-4FA9-2DC9-ED29-9D671DDBC1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3767" y="4306329"/>
            <a:ext cx="2868408" cy="692280"/>
          </a:xfrm>
          <a:prstGeom prst="rect">
            <a:avLst/>
          </a:prstGeom>
        </p:spPr>
      </p:pic>
      <p:pic>
        <p:nvPicPr>
          <p:cNvPr id="14" name="Picture 13">
            <a:extLst>
              <a:ext uri="{FF2B5EF4-FFF2-40B4-BE49-F238E27FC236}">
                <a16:creationId xmlns:a16="http://schemas.microsoft.com/office/drawing/2014/main" id="{197B1E3A-73B4-7229-A60A-532F96002F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3430958"/>
            <a:ext cx="3843033" cy="2971505"/>
          </a:xfrm>
          <a:prstGeom prst="rect">
            <a:avLst/>
          </a:prstGeom>
        </p:spPr>
      </p:pic>
    </p:spTree>
    <p:extLst>
      <p:ext uri="{BB962C8B-B14F-4D97-AF65-F5344CB8AC3E}">
        <p14:creationId xmlns:p14="http://schemas.microsoft.com/office/powerpoint/2010/main" val="111141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8" name="Title 1">
            <a:extLst>
              <a:ext uri="{FF2B5EF4-FFF2-40B4-BE49-F238E27FC236}">
                <a16:creationId xmlns:a16="http://schemas.microsoft.com/office/drawing/2014/main" id="{F580B670-479A-91EA-DF71-BFA39588C8C7}"/>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Awards 5 </a:t>
            </a:r>
            <a:endParaRPr lang="en-US" sz="2000" b="1" dirty="0">
              <a:solidFill>
                <a:srgbClr val="FFFF00"/>
              </a:solidFill>
            </a:endParaRPr>
          </a:p>
        </p:txBody>
      </p:sp>
      <p:sp>
        <p:nvSpPr>
          <p:cNvPr id="9" name="Text Placeholder 3">
            <a:extLst>
              <a:ext uri="{FF2B5EF4-FFF2-40B4-BE49-F238E27FC236}">
                <a16:creationId xmlns:a16="http://schemas.microsoft.com/office/drawing/2014/main" id="{8EC807F1-D849-E261-AAF8-66321C7D65AA}"/>
              </a:ext>
            </a:extLst>
          </p:cNvPr>
          <p:cNvSpPr>
            <a:spLocks noGrp="1"/>
          </p:cNvSpPr>
          <p:nvPr>
            <p:ph type="body" idx="1"/>
          </p:nvPr>
        </p:nvSpPr>
        <p:spPr>
          <a:xfrm>
            <a:off x="433449" y="2012499"/>
            <a:ext cx="9934221" cy="2927491"/>
          </a:xfrm>
        </p:spPr>
        <p:txBody>
          <a:bodyPr anchor="t" anchorCtr="0">
            <a:normAutofit lnSpcReduction="10000"/>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Pound Dog of the Year Medal (and ribbon).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The most prestigious award presented by the Pound.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Can be a PDD or DD or Pup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Must be in good standing with the MODD and MCL to include paid membership dues.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 proposed candidate shall be a Dog of integrity, principles and who has contributed to the MODD.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The rules for nomination, submission and selection are covered in the Section 417 of the Kennel Bylaws.</a:t>
            </a:r>
          </a:p>
          <a:p>
            <a:endParaRPr lang="en-US" dirty="0"/>
          </a:p>
        </p:txBody>
      </p:sp>
      <p:pic>
        <p:nvPicPr>
          <p:cNvPr id="17" name="Picture 16">
            <a:extLst>
              <a:ext uri="{FF2B5EF4-FFF2-40B4-BE49-F238E27FC236}">
                <a16:creationId xmlns:a16="http://schemas.microsoft.com/office/drawing/2014/main" id="{2ED5A2EB-8F09-9521-F190-79ECDC265B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319" y="4806390"/>
            <a:ext cx="2427558" cy="1874009"/>
          </a:xfrm>
          <a:prstGeom prst="rect">
            <a:avLst/>
          </a:prstGeom>
        </p:spPr>
      </p:pic>
      <p:pic>
        <p:nvPicPr>
          <p:cNvPr id="19" name="Picture 18">
            <a:extLst>
              <a:ext uri="{FF2B5EF4-FFF2-40B4-BE49-F238E27FC236}">
                <a16:creationId xmlns:a16="http://schemas.microsoft.com/office/drawing/2014/main" id="{A3F44502-4107-9014-EB82-9969A9D56D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4487" y="4828436"/>
            <a:ext cx="1698321" cy="1874009"/>
          </a:xfrm>
          <a:prstGeom prst="rect">
            <a:avLst/>
          </a:prstGeom>
        </p:spPr>
      </p:pic>
      <p:pic>
        <p:nvPicPr>
          <p:cNvPr id="21" name="Picture 20">
            <a:extLst>
              <a:ext uri="{FF2B5EF4-FFF2-40B4-BE49-F238E27FC236}">
                <a16:creationId xmlns:a16="http://schemas.microsoft.com/office/drawing/2014/main" id="{9A921F0D-D414-6676-9B9B-8D2FBF46FE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8269" y="4828436"/>
            <a:ext cx="2379401" cy="1883692"/>
          </a:xfrm>
          <a:prstGeom prst="rect">
            <a:avLst/>
          </a:prstGeom>
        </p:spPr>
      </p:pic>
    </p:spTree>
    <p:extLst>
      <p:ext uri="{BB962C8B-B14F-4D97-AF65-F5344CB8AC3E}">
        <p14:creationId xmlns:p14="http://schemas.microsoft.com/office/powerpoint/2010/main" val="223763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76D79E-1241-E4F3-1D5E-C0722CC406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pic>
        <p:nvPicPr>
          <p:cNvPr id="23" name="Picture 22">
            <a:extLst>
              <a:ext uri="{FF2B5EF4-FFF2-40B4-BE49-F238E27FC236}">
                <a16:creationId xmlns:a16="http://schemas.microsoft.com/office/drawing/2014/main" id="{FCC75CB2-5EA6-6415-2A3B-670868F609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84255" y="607897"/>
            <a:ext cx="1371600" cy="1371600"/>
          </a:xfrm>
          <a:prstGeom prst="rect">
            <a:avLst/>
          </a:prstGeom>
        </p:spPr>
      </p:pic>
      <p:sp>
        <p:nvSpPr>
          <p:cNvPr id="6" name="Title 1">
            <a:extLst>
              <a:ext uri="{FF2B5EF4-FFF2-40B4-BE49-F238E27FC236}">
                <a16:creationId xmlns:a16="http://schemas.microsoft.com/office/drawing/2014/main" id="{D4196FE6-C7B8-05E7-BBDA-05486D5FED5B}"/>
              </a:ext>
            </a:extLst>
          </p:cNvPr>
          <p:cNvSpPr>
            <a:spLocks noGrp="1"/>
          </p:cNvSpPr>
          <p:nvPr>
            <p:ph type="title"/>
          </p:nvPr>
        </p:nvSpPr>
        <p:spPr>
          <a:xfrm>
            <a:off x="680319" y="753229"/>
            <a:ext cx="9613863" cy="1080937"/>
          </a:xfrm>
        </p:spPr>
        <p:txBody>
          <a:bodyPr>
            <a:normAutofit/>
          </a:bodyPr>
          <a:lstStyle/>
          <a:p>
            <a:r>
              <a:rPr lang="en-US" b="1" dirty="0">
                <a:solidFill>
                  <a:srgbClr val="FFFF00"/>
                </a:solidFill>
              </a:rPr>
              <a:t>Kennel Awards </a:t>
            </a:r>
            <a:endParaRPr lang="en-US" sz="2000" b="1" dirty="0">
              <a:solidFill>
                <a:srgbClr val="FFFF00"/>
              </a:solidFill>
            </a:endParaRPr>
          </a:p>
        </p:txBody>
      </p:sp>
      <p:pic>
        <p:nvPicPr>
          <p:cNvPr id="13" name="Picture 12">
            <a:extLst>
              <a:ext uri="{FF2B5EF4-FFF2-40B4-BE49-F238E27FC236}">
                <a16:creationId xmlns:a16="http://schemas.microsoft.com/office/drawing/2014/main" id="{754FA31E-4DCE-9CE0-FBB4-8D738F3237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73767" y="4282068"/>
            <a:ext cx="2868408" cy="716541"/>
          </a:xfrm>
          <a:prstGeom prst="rect">
            <a:avLst/>
          </a:prstGeom>
        </p:spPr>
      </p:pic>
      <p:sp>
        <p:nvSpPr>
          <p:cNvPr id="24" name="Title 1">
            <a:extLst>
              <a:ext uri="{FF2B5EF4-FFF2-40B4-BE49-F238E27FC236}">
                <a16:creationId xmlns:a16="http://schemas.microsoft.com/office/drawing/2014/main" id="{A745C4B1-064A-1E7A-5C6C-D1C5BB6F9D88}"/>
              </a:ext>
            </a:extLst>
          </p:cNvPr>
          <p:cNvSpPr txBox="1">
            <a:spLocks/>
          </p:cNvSpPr>
          <p:nvPr/>
        </p:nvSpPr>
        <p:spPr>
          <a:xfrm>
            <a:off x="680319" y="753229"/>
            <a:ext cx="9613863" cy="10809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a:solidFill>
                  <a:srgbClr val="FFFF00"/>
                </a:solidFill>
              </a:rPr>
              <a:t>Kennel Awards 6</a:t>
            </a:r>
            <a:endParaRPr lang="en-US" sz="2000" b="1" dirty="0">
              <a:solidFill>
                <a:srgbClr val="FFFF00"/>
              </a:solidFill>
            </a:endParaRPr>
          </a:p>
        </p:txBody>
      </p:sp>
      <p:sp>
        <p:nvSpPr>
          <p:cNvPr id="25" name="Text Placeholder 3">
            <a:extLst>
              <a:ext uri="{FF2B5EF4-FFF2-40B4-BE49-F238E27FC236}">
                <a16:creationId xmlns:a16="http://schemas.microsoft.com/office/drawing/2014/main" id="{E98C51A5-CBEA-F265-DF56-3D6007BFB93E}"/>
              </a:ext>
            </a:extLst>
          </p:cNvPr>
          <p:cNvSpPr>
            <a:spLocks noGrp="1"/>
          </p:cNvSpPr>
          <p:nvPr>
            <p:ph type="body" idx="1"/>
          </p:nvPr>
        </p:nvSpPr>
        <p:spPr>
          <a:xfrm>
            <a:off x="433449" y="2012499"/>
            <a:ext cx="9934221" cy="4511614"/>
          </a:xfrm>
        </p:spPr>
        <p:txBody>
          <a:bodyPr anchor="t" anchorCtr="0">
            <a:normAutofit/>
          </a:bodyPr>
          <a:lstStyle/>
          <a:p>
            <a:pPr marL="342900" indent="-342900">
              <a:buFont typeface="Arial" panose="020B0604020202020204" pitchFamily="34" charset="0"/>
              <a:buChar char="•"/>
            </a:pPr>
            <a:r>
              <a:rPr lang="en-US" kern="100" dirty="0">
                <a:solidFill>
                  <a:schemeClr val="bg1"/>
                </a:solidFill>
                <a:cs typeface="Times New Roman" panose="02020603050405020304" pitchFamily="18" charset="0"/>
              </a:rPr>
              <a:t>Pound Keeper’s Meritorious Commendation Ribbon (Individual).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Recognition for exceptionally meritorious service to the Pound. </a:t>
            </a:r>
          </a:p>
          <a:p>
            <a:pPr marL="800100" lvl="1" indent="-342900">
              <a:buFont typeface="Arial" panose="020B0604020202020204" pitchFamily="34" charset="0"/>
              <a:buChar char="•"/>
            </a:pPr>
            <a:r>
              <a:rPr lang="en-US" kern="100" dirty="0">
                <a:solidFill>
                  <a:schemeClr val="bg1"/>
                </a:solidFill>
                <a:cs typeface="Times New Roman" panose="02020603050405020304" pitchFamily="18" charset="0"/>
              </a:rPr>
              <a:t>Awarded by the Sir/Madame Pound Keeper. </a:t>
            </a:r>
          </a:p>
          <a:p>
            <a:endParaRPr lang="en-US" dirty="0"/>
          </a:p>
        </p:txBody>
      </p:sp>
      <p:pic>
        <p:nvPicPr>
          <p:cNvPr id="29" name="Picture 28">
            <a:extLst>
              <a:ext uri="{FF2B5EF4-FFF2-40B4-BE49-F238E27FC236}">
                <a16:creationId xmlns:a16="http://schemas.microsoft.com/office/drawing/2014/main" id="{EDB2663E-B44C-0BA5-20F6-9FB3C5BE11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5639" y="3429000"/>
            <a:ext cx="3843034" cy="2966225"/>
          </a:xfrm>
          <a:prstGeom prst="rect">
            <a:avLst/>
          </a:prstGeom>
        </p:spPr>
      </p:pic>
    </p:spTree>
    <p:extLst>
      <p:ext uri="{BB962C8B-B14F-4D97-AF65-F5344CB8AC3E}">
        <p14:creationId xmlns:p14="http://schemas.microsoft.com/office/powerpoint/2010/main" val="123705966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2625</TotalTime>
  <Words>1019</Words>
  <Application>Microsoft Office PowerPoint</Application>
  <PresentationFormat>Widescreen</PresentationFormat>
  <Paragraphs>102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Arial</vt:lpstr>
      <vt:lpstr>Calibri</vt:lpstr>
      <vt:lpstr>Trebuchet MS</vt:lpstr>
      <vt:lpstr>Berlin</vt:lpstr>
      <vt:lpstr>MODD Awards</vt:lpstr>
      <vt:lpstr>Awards </vt:lpstr>
      <vt:lpstr>General Awards</vt:lpstr>
      <vt:lpstr>Kennel Awards 1</vt:lpstr>
      <vt:lpstr>Kennel Awards 2 </vt:lpstr>
      <vt:lpstr>Kennel Awards 3 </vt:lpstr>
      <vt:lpstr>Kennel Awards 4 </vt:lpstr>
      <vt:lpstr>Kennel Awards 5 </vt:lpstr>
      <vt:lpstr>Kennel Awards </vt:lpstr>
      <vt:lpstr>Kennel Awards </vt:lpstr>
      <vt:lpstr>Kennel Awards </vt:lpstr>
      <vt:lpstr>Kennel Awards </vt:lpstr>
      <vt:lpstr>Special Kennel Awards 1 </vt:lpstr>
      <vt:lpstr>Special Kennel Awards 2 </vt:lpstr>
      <vt:lpstr>Special Kennel Awards 3 </vt:lpstr>
      <vt:lpstr>Kennel Membership Awards 1 </vt:lpstr>
      <vt:lpstr>Kennel Membership Awards 2 </vt:lpstr>
      <vt:lpstr>Kennel Membership Awards 3 </vt:lpstr>
      <vt:lpstr>Unofficial Awards 1 </vt:lpstr>
      <vt:lpstr>Unofficial Awards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SCHOOL</dc:title>
  <dc:creator>Unknown User</dc:creator>
  <cp:lastModifiedBy>Christopher Soldano</cp:lastModifiedBy>
  <cp:revision>41</cp:revision>
  <dcterms:created xsi:type="dcterms:W3CDTF">2023-04-17T23:25:40Z</dcterms:created>
  <dcterms:modified xsi:type="dcterms:W3CDTF">2024-07-01T18:42:08Z</dcterms:modified>
</cp:coreProperties>
</file>