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3" r:id="rId4"/>
    <p:sldId id="267" r:id="rId5"/>
    <p:sldId id="268" r:id="rId6"/>
    <p:sldId id="269" r:id="rId7"/>
    <p:sldId id="270" r:id="rId8"/>
    <p:sldId id="271" r:id="rId9"/>
    <p:sldId id="272"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73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129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6561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0438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4387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420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7951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9501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94275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1/10/2024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71481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129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473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9926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40027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4556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827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81154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8191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1/10/2024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6748952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FE6DBF9-94F5-4877-B532-D859966E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5EBA155-CB71-48F7-8A85-0B293C7739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5" name="Rectangle 14">
            <a:extLst>
              <a:ext uri="{FF2B5EF4-FFF2-40B4-BE49-F238E27FC236}">
                <a16:creationId xmlns:a16="http://schemas.microsoft.com/office/drawing/2014/main" id="{7A9A3980-304B-4116-B0FB-155B054B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24FA7CC-8015-40C6-9D92-644E30DCC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19" name="Rectangle 18">
            <a:extLst>
              <a:ext uri="{FF2B5EF4-FFF2-40B4-BE49-F238E27FC236}">
                <a16:creationId xmlns:a16="http://schemas.microsoft.com/office/drawing/2014/main" id="{D146040E-7E20-4B05-9660-47E254E1A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D683B9-2CFE-1330-81CC-4B32EE1D36B2}"/>
              </a:ext>
            </a:extLst>
          </p:cNvPr>
          <p:cNvSpPr>
            <a:spLocks noGrp="1"/>
          </p:cNvSpPr>
          <p:nvPr>
            <p:ph type="ctrTitle"/>
          </p:nvPr>
        </p:nvSpPr>
        <p:spPr>
          <a:xfrm>
            <a:off x="680322" y="2733709"/>
            <a:ext cx="6752110" cy="1373070"/>
          </a:xfrm>
        </p:spPr>
        <p:txBody>
          <a:bodyPr anchor="ctr">
            <a:normAutofit/>
          </a:bodyPr>
          <a:lstStyle/>
          <a:p>
            <a:r>
              <a:rPr lang="en-US" dirty="0"/>
              <a:t>PASSPORT</a:t>
            </a:r>
          </a:p>
        </p:txBody>
      </p:sp>
      <p:sp>
        <p:nvSpPr>
          <p:cNvPr id="3" name="Subtitle 2">
            <a:extLst>
              <a:ext uri="{FF2B5EF4-FFF2-40B4-BE49-F238E27FC236}">
                <a16:creationId xmlns:a16="http://schemas.microsoft.com/office/drawing/2014/main" id="{0F7C309F-BB46-F712-E02A-572B2E655720}"/>
              </a:ext>
            </a:extLst>
          </p:cNvPr>
          <p:cNvSpPr>
            <a:spLocks noGrp="1"/>
          </p:cNvSpPr>
          <p:nvPr>
            <p:ph type="subTitle" idx="1"/>
          </p:nvPr>
        </p:nvSpPr>
        <p:spPr>
          <a:xfrm>
            <a:off x="2991556" y="4394039"/>
            <a:ext cx="4440875" cy="2097072"/>
          </a:xfrm>
        </p:spPr>
        <p:txBody>
          <a:bodyPr>
            <a:normAutofit/>
          </a:bodyPr>
          <a:lstStyle/>
          <a:p>
            <a:pPr algn="l"/>
            <a:r>
              <a:rPr lang="en-US" b="1" dirty="0">
                <a:solidFill>
                  <a:schemeClr val="bg1"/>
                </a:solidFill>
              </a:rPr>
              <a:t>HOW TO FILL OUT</a:t>
            </a:r>
          </a:p>
          <a:p>
            <a:pPr algn="l"/>
            <a:r>
              <a:rPr lang="en-US" b="1" dirty="0">
                <a:solidFill>
                  <a:schemeClr val="bg1"/>
                </a:solidFill>
              </a:rPr>
              <a:t>	PASSPORT STAMPS </a:t>
            </a:r>
          </a:p>
          <a:p>
            <a:pPr algn="l"/>
            <a:r>
              <a:rPr lang="en-US" b="1" dirty="0">
                <a:solidFill>
                  <a:schemeClr val="bg1"/>
                </a:solidFill>
              </a:rPr>
              <a:t>	PASSPORT FINES </a:t>
            </a:r>
          </a:p>
          <a:p>
            <a:pPr algn="l"/>
            <a:r>
              <a:rPr lang="en-US" b="1" dirty="0">
                <a:solidFill>
                  <a:schemeClr val="bg1"/>
                </a:solidFill>
              </a:rPr>
              <a:t> 	DIRECT DONATIONS</a:t>
            </a:r>
          </a:p>
          <a:p>
            <a:pPr algn="l"/>
            <a:r>
              <a:rPr lang="en-US" b="1" dirty="0">
                <a:solidFill>
                  <a:schemeClr val="bg1"/>
                </a:solidFill>
              </a:rPr>
              <a:t>	</a:t>
            </a:r>
          </a:p>
        </p:txBody>
      </p:sp>
      <p:pic>
        <p:nvPicPr>
          <p:cNvPr id="4" name="Picture 4">
            <a:extLst>
              <a:ext uri="{FF2B5EF4-FFF2-40B4-BE49-F238E27FC236}">
                <a16:creationId xmlns:a16="http://schemas.microsoft.com/office/drawing/2014/main" id="{B3F660F6-2A43-42DF-6BBC-99D748FCD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396" y="2048644"/>
            <a:ext cx="2743200" cy="2743200"/>
          </a:xfrm>
          <a:prstGeom prst="rect">
            <a:avLst/>
          </a:prstGeom>
        </p:spPr>
      </p:pic>
    </p:spTree>
    <p:extLst>
      <p:ext uri="{BB962C8B-B14F-4D97-AF65-F5344CB8AC3E}">
        <p14:creationId xmlns:p14="http://schemas.microsoft.com/office/powerpoint/2010/main" val="2965621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	NOTES PAGE</a:t>
            </a:r>
          </a:p>
        </p:txBody>
      </p:sp>
      <p:pic>
        <p:nvPicPr>
          <p:cNvPr id="4" name="Picture 4">
            <a:extLst>
              <a:ext uri="{FF2B5EF4-FFF2-40B4-BE49-F238E27FC236}">
                <a16:creationId xmlns:a16="http://schemas.microsoft.com/office/drawing/2014/main" id="{BCCA06B2-9609-AC83-C714-118FEF11250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4497" y="2336800"/>
            <a:ext cx="2490493" cy="3598863"/>
          </a:xfrm>
        </p:spPr>
      </p:pic>
      <p:sp>
        <p:nvSpPr>
          <p:cNvPr id="3" name="Content Placeholder 2">
            <a:extLst>
              <a:ext uri="{FF2B5EF4-FFF2-40B4-BE49-F238E27FC236}">
                <a16:creationId xmlns:a16="http://schemas.microsoft.com/office/drawing/2014/main" id="{FD6DA647-D4D7-D70F-966F-452EAA9290E6}"/>
              </a:ext>
            </a:extLst>
          </p:cNvPr>
          <p:cNvSpPr>
            <a:spLocks noGrp="1"/>
          </p:cNvSpPr>
          <p:nvPr>
            <p:ph sz="half" idx="2"/>
          </p:nvPr>
        </p:nvSpPr>
        <p:spPr/>
        <p:txBody>
          <a:bodyPr/>
          <a:lstStyle/>
          <a:p>
            <a:r>
              <a:rPr lang="en-US" b="1" dirty="0">
                <a:solidFill>
                  <a:schemeClr val="bg1"/>
                </a:solidFill>
              </a:rPr>
              <a:t>THIS PAGE IS FOR YOUR USE</a:t>
            </a:r>
          </a:p>
          <a:p>
            <a:pPr lvl="1"/>
            <a:r>
              <a:rPr lang="en-US" b="1" dirty="0">
                <a:solidFill>
                  <a:schemeClr val="bg1"/>
                </a:solidFill>
              </a:rPr>
              <a:t>GROWLS YOU ATTENDED</a:t>
            </a:r>
          </a:p>
          <a:p>
            <a:pPr lvl="1"/>
            <a:r>
              <a:rPr lang="en-US" b="1" dirty="0">
                <a:solidFill>
                  <a:schemeClr val="bg1"/>
                </a:solidFill>
              </a:rPr>
              <a:t>LIST DATES OF CONVENTIONS YOU ATTENDED</a:t>
            </a:r>
          </a:p>
          <a:p>
            <a:pPr lvl="1"/>
            <a:r>
              <a:rPr lang="en-US" b="1" dirty="0">
                <a:solidFill>
                  <a:schemeClr val="bg1"/>
                </a:solidFill>
              </a:rPr>
              <a:t>DOGS YOU HAVE MET</a:t>
            </a:r>
          </a:p>
          <a:p>
            <a:pPr lvl="1"/>
            <a:r>
              <a:rPr lang="en-US" b="1" dirty="0">
                <a:solidFill>
                  <a:schemeClr val="bg1"/>
                </a:solidFill>
              </a:rPr>
              <a:t>EVENTS YOU PARTICIPATED IN</a:t>
            </a:r>
          </a:p>
          <a:p>
            <a:pPr lvl="1"/>
            <a:r>
              <a:rPr lang="en-US" b="1" dirty="0">
                <a:solidFill>
                  <a:schemeClr val="bg1"/>
                </a:solidFill>
              </a:rPr>
              <a:t>ETC</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spTree>
    <p:extLst>
      <p:ext uri="{BB962C8B-B14F-4D97-AF65-F5344CB8AC3E}">
        <p14:creationId xmlns:p14="http://schemas.microsoft.com/office/powerpoint/2010/main" val="25423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fontScale="90000"/>
          </a:bodyPr>
          <a:lstStyle/>
          <a:p>
            <a:r>
              <a:rPr lang="en-US" b="1" dirty="0">
                <a:solidFill>
                  <a:srgbClr val="FFFF00"/>
                </a:solidFill>
              </a:rPr>
              <a:t>YOUR PASSPORT IS YOUR ENTRANCE DOCUMENT TO ALL OFFICIAL ACTIVITIES OF THE ORDER</a:t>
            </a:r>
          </a:p>
        </p:txBody>
      </p:sp>
      <p:pic>
        <p:nvPicPr>
          <p:cNvPr id="4" name="Picture 4">
            <a:extLst>
              <a:ext uri="{FF2B5EF4-FFF2-40B4-BE49-F238E27FC236}">
                <a16:creationId xmlns:a16="http://schemas.microsoft.com/office/drawing/2014/main" id="{02FB7CDF-A036-FFB5-2A41-33BAC5412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sp>
        <p:nvSpPr>
          <p:cNvPr id="9" name="Rectangle 8">
            <a:extLst>
              <a:ext uri="{FF2B5EF4-FFF2-40B4-BE49-F238E27FC236}">
                <a16:creationId xmlns:a16="http://schemas.microsoft.com/office/drawing/2014/main" id="{1F9CB984-3F20-77A1-3A96-191DBA21A7FF}"/>
              </a:ext>
            </a:extLst>
          </p:cNvPr>
          <p:cNvSpPr/>
          <p:nvPr/>
        </p:nvSpPr>
        <p:spPr>
          <a:xfrm>
            <a:off x="3611115" y="2169161"/>
            <a:ext cx="3752272" cy="4483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8">
            <a:extLst>
              <a:ext uri="{FF2B5EF4-FFF2-40B4-BE49-F238E27FC236}">
                <a16:creationId xmlns:a16="http://schemas.microsoft.com/office/drawing/2014/main" id="{7818E226-6D6F-B168-87F4-740F85F90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136" y="2368514"/>
            <a:ext cx="2606229" cy="4084778"/>
          </a:xfrm>
          <a:prstGeom prst="rect">
            <a:avLst/>
          </a:prstGeom>
        </p:spPr>
      </p:pic>
    </p:spTree>
    <p:extLst>
      <p:ext uri="{BB962C8B-B14F-4D97-AF65-F5344CB8AC3E}">
        <p14:creationId xmlns:p14="http://schemas.microsoft.com/office/powerpoint/2010/main" val="346227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			INFORMATION PAGES</a:t>
            </a:r>
          </a:p>
        </p:txBody>
      </p:sp>
      <p:sp>
        <p:nvSpPr>
          <p:cNvPr id="16" name="Content Placeholder 15">
            <a:extLst>
              <a:ext uri="{FF2B5EF4-FFF2-40B4-BE49-F238E27FC236}">
                <a16:creationId xmlns:a16="http://schemas.microsoft.com/office/drawing/2014/main" id="{6E6E2713-1D0E-4272-FCC6-E62952419726}"/>
              </a:ext>
            </a:extLst>
          </p:cNvPr>
          <p:cNvSpPr>
            <a:spLocks noGrp="1"/>
          </p:cNvSpPr>
          <p:nvPr>
            <p:ph idx="1"/>
          </p:nvPr>
        </p:nvSpPr>
        <p:spPr>
          <a:xfrm>
            <a:off x="680321" y="2336872"/>
            <a:ext cx="11143185" cy="4171877"/>
          </a:xfrm>
        </p:spPr>
        <p:txBody>
          <a:bodyPr/>
          <a:lstStyle/>
          <a:p>
            <a:r>
              <a:rPr lang="en-US" b="1" dirty="0">
                <a:solidFill>
                  <a:schemeClr val="bg1"/>
                </a:solidFill>
              </a:rPr>
              <a:t>PERSONAL INFO PAGE</a:t>
            </a:r>
          </a:p>
          <a:p>
            <a:r>
              <a:rPr lang="en-US" b="1" dirty="0">
                <a:solidFill>
                  <a:schemeClr val="bg1"/>
                </a:solidFill>
              </a:rPr>
              <a:t>PHOTOGRAPH PAGE</a:t>
            </a:r>
          </a:p>
          <a:p>
            <a:r>
              <a:rPr lang="en-US" b="1" dirty="0">
                <a:solidFill>
                  <a:schemeClr val="bg1"/>
                </a:solidFill>
              </a:rPr>
              <a:t>VISA PAGES</a:t>
            </a:r>
          </a:p>
          <a:p>
            <a:r>
              <a:rPr lang="en-US" b="1" dirty="0">
                <a:solidFill>
                  <a:schemeClr val="bg1"/>
                </a:solidFill>
              </a:rPr>
              <a:t>NOTES PAGE</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spTree>
    <p:extLst>
      <p:ext uri="{BB962C8B-B14F-4D97-AF65-F5344CB8AC3E}">
        <p14:creationId xmlns:p14="http://schemas.microsoft.com/office/powerpoint/2010/main" val="3829933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		PERSONAL INFORMATION PAGE</a:t>
            </a:r>
          </a:p>
        </p:txBody>
      </p:sp>
      <p:sp>
        <p:nvSpPr>
          <p:cNvPr id="16" name="Content Placeholder 15">
            <a:extLst>
              <a:ext uri="{FF2B5EF4-FFF2-40B4-BE49-F238E27FC236}">
                <a16:creationId xmlns:a16="http://schemas.microsoft.com/office/drawing/2014/main" id="{6E6E2713-1D0E-4272-FCC6-E62952419726}"/>
              </a:ext>
            </a:extLst>
          </p:cNvPr>
          <p:cNvSpPr>
            <a:spLocks noGrp="1"/>
          </p:cNvSpPr>
          <p:nvPr>
            <p:ph sz="half" idx="1"/>
          </p:nvPr>
        </p:nvSpPr>
        <p:spPr>
          <a:xfrm>
            <a:off x="14372" y="2058794"/>
            <a:ext cx="4899384" cy="4799206"/>
          </a:xfrm>
        </p:spPr>
        <p:txBody>
          <a:bodyPr>
            <a:normAutofit fontScale="85000" lnSpcReduction="20000"/>
          </a:bodyPr>
          <a:lstStyle/>
          <a:p>
            <a:pPr marL="457200" indent="-457200">
              <a:buFont typeface="+mj-lt"/>
              <a:buAutoNum type="arabicPeriod"/>
            </a:pPr>
            <a:r>
              <a:rPr lang="en-US" b="1" dirty="0">
                <a:solidFill>
                  <a:schemeClr val="bg1"/>
                </a:solidFill>
              </a:rPr>
              <a:t>LAST NAME, FIRST NAME, MI</a:t>
            </a:r>
          </a:p>
          <a:p>
            <a:pPr marL="457200" indent="-457200">
              <a:buFont typeface="+mj-lt"/>
              <a:buAutoNum type="arabicPeriod"/>
            </a:pPr>
            <a:r>
              <a:rPr lang="en-US" b="1" dirty="0">
                <a:solidFill>
                  <a:schemeClr val="bg1"/>
                </a:solidFill>
              </a:rPr>
              <a:t>MEMBER NUMBERS</a:t>
            </a:r>
          </a:p>
          <a:p>
            <a:pPr marL="914400" lvl="1" indent="-457200">
              <a:buFont typeface="+mj-lt"/>
              <a:buAutoNum type="arabicPeriod"/>
            </a:pPr>
            <a:r>
              <a:rPr lang="en-US" b="1" dirty="0">
                <a:solidFill>
                  <a:schemeClr val="bg1"/>
                </a:solidFill>
              </a:rPr>
              <a:t>MCL MEMBERSHIP #</a:t>
            </a:r>
          </a:p>
          <a:p>
            <a:pPr marL="914400" lvl="1" indent="-457200">
              <a:buFont typeface="+mj-lt"/>
              <a:buAutoNum type="arabicPeriod"/>
            </a:pPr>
            <a:r>
              <a:rPr lang="en-US" b="1" dirty="0">
                <a:solidFill>
                  <a:schemeClr val="bg1"/>
                </a:solidFill>
              </a:rPr>
              <a:t>MCL PAID LIFE MEMBERSHIP #</a:t>
            </a:r>
          </a:p>
          <a:p>
            <a:pPr marL="914400" lvl="1" indent="-457200">
              <a:buFont typeface="+mj-lt"/>
              <a:buAutoNum type="arabicPeriod"/>
            </a:pPr>
            <a:r>
              <a:rPr lang="en-US" b="1" dirty="0">
                <a:solidFill>
                  <a:schemeClr val="bg1"/>
                </a:solidFill>
              </a:rPr>
              <a:t>MODD LIFE MEMBERSHIP # </a:t>
            </a:r>
          </a:p>
          <a:p>
            <a:pPr marL="457200" indent="-457200">
              <a:buFont typeface="+mj-lt"/>
              <a:buAutoNum type="arabicPeriod"/>
            </a:pPr>
            <a:r>
              <a:rPr lang="en-US" b="1" dirty="0">
                <a:solidFill>
                  <a:schemeClr val="bg1"/>
                </a:solidFill>
              </a:rPr>
              <a:t>SEX</a:t>
            </a:r>
          </a:p>
          <a:p>
            <a:pPr marL="457200" indent="-457200">
              <a:buFont typeface="+mj-lt"/>
              <a:buAutoNum type="arabicPeriod"/>
            </a:pPr>
            <a:r>
              <a:rPr lang="en-US" b="1" dirty="0">
                <a:solidFill>
                  <a:schemeClr val="bg1"/>
                </a:solidFill>
              </a:rPr>
              <a:t>BIRTHPLACE (WHERE YOU WERE OBLIGATED AS A PUP)</a:t>
            </a:r>
          </a:p>
          <a:p>
            <a:pPr marL="457200" indent="-457200">
              <a:buFont typeface="+mj-lt"/>
              <a:buAutoNum type="arabicPeriod"/>
            </a:pPr>
            <a:r>
              <a:rPr lang="en-US" b="1" dirty="0">
                <a:solidFill>
                  <a:schemeClr val="bg1"/>
                </a:solidFill>
              </a:rPr>
              <a:t>BIRTHDATE (DATE YOU WERE OBLIGATED AS A PUP)</a:t>
            </a:r>
          </a:p>
          <a:p>
            <a:pPr marL="457200" indent="-457200">
              <a:buFont typeface="+mj-lt"/>
              <a:buAutoNum type="arabicPeriod"/>
            </a:pPr>
            <a:r>
              <a:rPr lang="en-US" b="1" dirty="0">
                <a:solidFill>
                  <a:schemeClr val="bg1"/>
                </a:solidFill>
              </a:rPr>
              <a:t>MODD DOG TAG#</a:t>
            </a:r>
          </a:p>
          <a:p>
            <a:pPr marL="457200" indent="-457200">
              <a:buFont typeface="+mj-lt"/>
              <a:buAutoNum type="arabicPeriod"/>
            </a:pPr>
            <a:r>
              <a:rPr lang="en-US" b="1" dirty="0">
                <a:solidFill>
                  <a:schemeClr val="bg1"/>
                </a:solidFill>
              </a:rPr>
              <a:t>HOME POUND NAME AND  POUND #</a:t>
            </a:r>
          </a:p>
          <a:p>
            <a:pPr marL="457200" indent="-457200">
              <a:buFont typeface="+mj-lt"/>
              <a:buAutoNum type="arabicPeriod"/>
            </a:pPr>
            <a:r>
              <a:rPr lang="en-US" b="1" dirty="0">
                <a:solidFill>
                  <a:schemeClr val="bg1"/>
                </a:solidFill>
              </a:rPr>
              <a:t>PACK</a:t>
            </a:r>
          </a:p>
          <a:p>
            <a:pPr marL="457200" indent="-457200">
              <a:buFont typeface="+mj-lt"/>
              <a:buAutoNum type="arabicPeriod"/>
            </a:pPr>
            <a:r>
              <a:rPr lang="en-US" b="1" dirty="0">
                <a:solidFill>
                  <a:schemeClr val="bg1"/>
                </a:solidFill>
              </a:rPr>
              <a:t>CURRENT OFFICES (USE PENCIL)</a:t>
            </a:r>
          </a:p>
          <a:p>
            <a:pPr marL="457200" indent="-457200">
              <a:buFont typeface="+mj-lt"/>
              <a:buAutoNum type="arabicPeriod"/>
            </a:pPr>
            <a:r>
              <a:rPr lang="en-US" b="1" dirty="0">
                <a:solidFill>
                  <a:schemeClr val="bg1"/>
                </a:solidFill>
              </a:rPr>
              <a:t>SIGNATURE</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pic>
        <p:nvPicPr>
          <p:cNvPr id="5" name="Picture 4">
            <a:extLst>
              <a:ext uri="{FF2B5EF4-FFF2-40B4-BE49-F238E27FC236}">
                <a16:creationId xmlns:a16="http://schemas.microsoft.com/office/drawing/2014/main" id="{E4B205C0-7FE0-B276-AA23-E7F841333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24" y="2058794"/>
            <a:ext cx="6801333" cy="4643758"/>
          </a:xfrm>
          <a:prstGeom prst="rect">
            <a:avLst/>
          </a:prstGeom>
        </p:spPr>
      </p:pic>
    </p:spTree>
    <p:extLst>
      <p:ext uri="{BB962C8B-B14F-4D97-AF65-F5344CB8AC3E}">
        <p14:creationId xmlns:p14="http://schemas.microsoft.com/office/powerpoint/2010/main" val="142928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PERSONAL INFORMATION PAGE EXAMPLE</a:t>
            </a:r>
          </a:p>
        </p:txBody>
      </p:sp>
      <p:sp>
        <p:nvSpPr>
          <p:cNvPr id="16" name="Content Placeholder 15">
            <a:extLst>
              <a:ext uri="{FF2B5EF4-FFF2-40B4-BE49-F238E27FC236}">
                <a16:creationId xmlns:a16="http://schemas.microsoft.com/office/drawing/2014/main" id="{6E6E2713-1D0E-4272-FCC6-E62952419726}"/>
              </a:ext>
            </a:extLst>
          </p:cNvPr>
          <p:cNvSpPr>
            <a:spLocks noGrp="1"/>
          </p:cNvSpPr>
          <p:nvPr>
            <p:ph sz="half" idx="1"/>
          </p:nvPr>
        </p:nvSpPr>
        <p:spPr>
          <a:xfrm>
            <a:off x="14372" y="2058794"/>
            <a:ext cx="5065628" cy="4799206"/>
          </a:xfrm>
        </p:spPr>
        <p:txBody>
          <a:bodyPr>
            <a:normAutofit fontScale="92500" lnSpcReduction="10000"/>
          </a:bodyPr>
          <a:lstStyle/>
          <a:p>
            <a:pPr marL="457200" indent="-457200">
              <a:buFont typeface="+mj-lt"/>
              <a:buAutoNum type="arabicPeriod"/>
            </a:pPr>
            <a:r>
              <a:rPr lang="en-US" b="1" dirty="0">
                <a:solidFill>
                  <a:schemeClr val="bg1"/>
                </a:solidFill>
              </a:rPr>
              <a:t>LAST NAME, FIRST NAME, MI</a:t>
            </a:r>
          </a:p>
          <a:p>
            <a:pPr marL="457200" indent="-457200">
              <a:buFont typeface="+mj-lt"/>
              <a:buAutoNum type="arabicPeriod"/>
            </a:pPr>
            <a:r>
              <a:rPr lang="en-US" b="1" dirty="0">
                <a:solidFill>
                  <a:schemeClr val="bg1"/>
                </a:solidFill>
              </a:rPr>
              <a:t>MEMBER NUMBERS</a:t>
            </a:r>
          </a:p>
          <a:p>
            <a:pPr marL="457200" indent="-457200">
              <a:buFont typeface="+mj-lt"/>
              <a:buAutoNum type="arabicPeriod"/>
            </a:pPr>
            <a:r>
              <a:rPr lang="en-US" b="1" dirty="0">
                <a:solidFill>
                  <a:schemeClr val="bg1"/>
                </a:solidFill>
              </a:rPr>
              <a:t>SEX</a:t>
            </a:r>
          </a:p>
          <a:p>
            <a:pPr marL="457200" indent="-457200">
              <a:buFont typeface="+mj-lt"/>
              <a:buAutoNum type="arabicPeriod"/>
            </a:pPr>
            <a:r>
              <a:rPr lang="en-US" b="1" dirty="0">
                <a:solidFill>
                  <a:schemeClr val="bg1"/>
                </a:solidFill>
              </a:rPr>
              <a:t>BIRTHPLACE (WHERE YOU WERE OBLIGATED AS A PUP)</a:t>
            </a:r>
          </a:p>
          <a:p>
            <a:pPr marL="457200" indent="-457200">
              <a:buFont typeface="+mj-lt"/>
              <a:buAutoNum type="arabicPeriod"/>
            </a:pPr>
            <a:r>
              <a:rPr lang="en-US" b="1" dirty="0">
                <a:solidFill>
                  <a:schemeClr val="bg1"/>
                </a:solidFill>
              </a:rPr>
              <a:t>BIRTHDATE (DATE YOU WERE OBLIGATED AS A PUP)</a:t>
            </a:r>
          </a:p>
          <a:p>
            <a:pPr marL="457200" indent="-457200">
              <a:buFont typeface="+mj-lt"/>
              <a:buAutoNum type="arabicPeriod"/>
            </a:pPr>
            <a:r>
              <a:rPr lang="en-US" b="1" dirty="0">
                <a:solidFill>
                  <a:schemeClr val="bg1"/>
                </a:solidFill>
              </a:rPr>
              <a:t>DOG TAG#</a:t>
            </a:r>
          </a:p>
          <a:p>
            <a:pPr marL="457200" indent="-457200">
              <a:buFont typeface="+mj-lt"/>
              <a:buAutoNum type="arabicPeriod"/>
            </a:pPr>
            <a:r>
              <a:rPr lang="en-US" b="1" dirty="0">
                <a:solidFill>
                  <a:schemeClr val="bg1"/>
                </a:solidFill>
              </a:rPr>
              <a:t>HOME POUND NAME AND POUND #</a:t>
            </a:r>
          </a:p>
          <a:p>
            <a:pPr marL="457200" indent="-457200">
              <a:buFont typeface="+mj-lt"/>
              <a:buAutoNum type="arabicPeriod"/>
            </a:pPr>
            <a:r>
              <a:rPr lang="en-US" b="1" dirty="0">
                <a:solidFill>
                  <a:schemeClr val="bg1"/>
                </a:solidFill>
              </a:rPr>
              <a:t>PACK</a:t>
            </a:r>
          </a:p>
          <a:p>
            <a:pPr marL="457200" indent="-457200">
              <a:buFont typeface="+mj-lt"/>
              <a:buAutoNum type="arabicPeriod"/>
            </a:pPr>
            <a:r>
              <a:rPr lang="en-US" b="1" dirty="0">
                <a:solidFill>
                  <a:schemeClr val="bg1"/>
                </a:solidFill>
              </a:rPr>
              <a:t>OFFICES (USE PENCIL)</a:t>
            </a:r>
          </a:p>
          <a:p>
            <a:pPr marL="457200" indent="-457200">
              <a:buFont typeface="+mj-lt"/>
              <a:buAutoNum type="arabicPeriod"/>
            </a:pPr>
            <a:r>
              <a:rPr lang="en-US" b="1" dirty="0">
                <a:solidFill>
                  <a:schemeClr val="bg1"/>
                </a:solidFill>
              </a:rPr>
              <a:t>SIGNATURE</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pic>
        <p:nvPicPr>
          <p:cNvPr id="5" name="Picture 4">
            <a:extLst>
              <a:ext uri="{FF2B5EF4-FFF2-40B4-BE49-F238E27FC236}">
                <a16:creationId xmlns:a16="http://schemas.microsoft.com/office/drawing/2014/main" id="{65DB6B5F-1A85-690B-236D-54015B79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347" y="2058794"/>
            <a:ext cx="6859310" cy="4711893"/>
          </a:xfrm>
          <a:prstGeom prst="rect">
            <a:avLst/>
          </a:prstGeom>
        </p:spPr>
      </p:pic>
    </p:spTree>
    <p:extLst>
      <p:ext uri="{BB962C8B-B14F-4D97-AF65-F5344CB8AC3E}">
        <p14:creationId xmlns:p14="http://schemas.microsoft.com/office/powerpoint/2010/main" val="427110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			PHOTOGRAPH PAGE</a:t>
            </a:r>
          </a:p>
        </p:txBody>
      </p:sp>
      <p:sp>
        <p:nvSpPr>
          <p:cNvPr id="16" name="Content Placeholder 15">
            <a:extLst>
              <a:ext uri="{FF2B5EF4-FFF2-40B4-BE49-F238E27FC236}">
                <a16:creationId xmlns:a16="http://schemas.microsoft.com/office/drawing/2014/main" id="{6E6E2713-1D0E-4272-FCC6-E62952419726}"/>
              </a:ext>
            </a:extLst>
          </p:cNvPr>
          <p:cNvSpPr>
            <a:spLocks noGrp="1"/>
          </p:cNvSpPr>
          <p:nvPr>
            <p:ph sz="half" idx="1"/>
          </p:nvPr>
        </p:nvSpPr>
        <p:spPr>
          <a:xfrm>
            <a:off x="14372" y="2058794"/>
            <a:ext cx="4899384" cy="4799206"/>
          </a:xfrm>
        </p:spPr>
        <p:txBody>
          <a:bodyPr>
            <a:normAutofit/>
          </a:bodyPr>
          <a:lstStyle/>
          <a:p>
            <a:pPr marL="457200" indent="-457200">
              <a:buFont typeface="+mj-lt"/>
              <a:buAutoNum type="arabicPeriod"/>
            </a:pPr>
            <a:r>
              <a:rPr lang="en-US" b="1" dirty="0">
                <a:solidFill>
                  <a:schemeClr val="bg1"/>
                </a:solidFill>
              </a:rPr>
              <a:t>TAPE, GLUE, STAPLE, SEW, OR OTHERWISE AFFIX A PHOTOGRAPH IN THE SPACE SHOWN BELOW</a:t>
            </a:r>
          </a:p>
          <a:p>
            <a:pPr marL="457200" indent="-457200">
              <a:buFont typeface="+mj-lt"/>
              <a:buAutoNum type="arabicPeriod"/>
            </a:pPr>
            <a:r>
              <a:rPr lang="en-US" b="1" dirty="0">
                <a:solidFill>
                  <a:schemeClr val="bg1"/>
                </a:solidFill>
              </a:rPr>
              <a:t>SOME PACKS HAVE REQUIREMENTS FOR THE TYPE OF PHOTO, MUST BE OF A DOG</a:t>
            </a:r>
          </a:p>
          <a:p>
            <a:pPr marL="457200" indent="-457200">
              <a:buFont typeface="+mj-lt"/>
              <a:buAutoNum type="arabicPeriod"/>
            </a:pPr>
            <a:r>
              <a:rPr lang="en-US" b="1" dirty="0">
                <a:solidFill>
                  <a:schemeClr val="bg1"/>
                </a:solidFill>
              </a:rPr>
              <a:t>SOME PACKS WILL STATE IT MUST BE YOU</a:t>
            </a:r>
          </a:p>
          <a:p>
            <a:pPr marL="457200" indent="-457200">
              <a:buFont typeface="+mj-lt"/>
              <a:buAutoNum type="arabicPeriod"/>
            </a:pPr>
            <a:r>
              <a:rPr lang="en-US" b="1" dirty="0">
                <a:solidFill>
                  <a:schemeClr val="bg1"/>
                </a:solidFill>
              </a:rPr>
              <a:t>THE ONLY KENNEL REQUIREMENT IS THAT IT BE A PHOTOGRAPH</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pic>
        <p:nvPicPr>
          <p:cNvPr id="4" name="Picture 4">
            <a:extLst>
              <a:ext uri="{FF2B5EF4-FFF2-40B4-BE49-F238E27FC236}">
                <a16:creationId xmlns:a16="http://schemas.microsoft.com/office/drawing/2014/main" id="{702F0161-BE67-3A9B-4FD6-1CAD01FE8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246" y="2052240"/>
            <a:ext cx="2900665" cy="4675242"/>
          </a:xfrm>
          <a:prstGeom prst="rect">
            <a:avLst/>
          </a:prstGeom>
        </p:spPr>
      </p:pic>
    </p:spTree>
    <p:extLst>
      <p:ext uri="{BB962C8B-B14F-4D97-AF65-F5344CB8AC3E}">
        <p14:creationId xmlns:p14="http://schemas.microsoft.com/office/powerpoint/2010/main" val="1226464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		PHOTOGRAPH PAGE EXAMPLES</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pic>
        <p:nvPicPr>
          <p:cNvPr id="4" name="Picture 4">
            <a:extLst>
              <a:ext uri="{FF2B5EF4-FFF2-40B4-BE49-F238E27FC236}">
                <a16:creationId xmlns:a16="http://schemas.microsoft.com/office/drawing/2014/main" id="{702F0161-BE67-3A9B-4FD6-1CAD01FE8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643" y="2062824"/>
            <a:ext cx="2900665" cy="4675242"/>
          </a:xfrm>
          <a:prstGeom prst="rect">
            <a:avLst/>
          </a:prstGeom>
        </p:spPr>
      </p:pic>
      <p:pic>
        <p:nvPicPr>
          <p:cNvPr id="7" name="Picture 7">
            <a:extLst>
              <a:ext uri="{FF2B5EF4-FFF2-40B4-BE49-F238E27FC236}">
                <a16:creationId xmlns:a16="http://schemas.microsoft.com/office/drawing/2014/main" id="{0059A31F-2B4F-B135-13FB-02514BC92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361" y="2062824"/>
            <a:ext cx="2900665" cy="4675242"/>
          </a:xfrm>
          <a:prstGeom prst="rect">
            <a:avLst/>
          </a:prstGeom>
        </p:spPr>
      </p:pic>
      <p:pic>
        <p:nvPicPr>
          <p:cNvPr id="8" name="Picture 8" descr="French bulldog in gold party hat">
            <a:extLst>
              <a:ext uri="{FF2B5EF4-FFF2-40B4-BE49-F238E27FC236}">
                <a16:creationId xmlns:a16="http://schemas.microsoft.com/office/drawing/2014/main" id="{EC61F9A8-F06D-7E9D-22BC-42B7A55A7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08361" y="4298087"/>
            <a:ext cx="2900665" cy="1932361"/>
          </a:xfrm>
          <a:prstGeom prst="rect">
            <a:avLst/>
          </a:prstGeom>
        </p:spPr>
      </p:pic>
      <p:pic>
        <p:nvPicPr>
          <p:cNvPr id="3" name="Picture 2">
            <a:extLst>
              <a:ext uri="{FF2B5EF4-FFF2-40B4-BE49-F238E27FC236}">
                <a16:creationId xmlns:a16="http://schemas.microsoft.com/office/drawing/2014/main" id="{D5A5F4DE-8153-7784-D7B1-B06446402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674" y="4400445"/>
            <a:ext cx="2308599" cy="1731872"/>
          </a:xfrm>
          <a:prstGeom prst="rect">
            <a:avLst/>
          </a:prstGeom>
        </p:spPr>
      </p:pic>
    </p:spTree>
    <p:extLst>
      <p:ext uri="{BB962C8B-B14F-4D97-AF65-F5344CB8AC3E}">
        <p14:creationId xmlns:p14="http://schemas.microsoft.com/office/powerpoint/2010/main" val="229663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a:xfrm>
            <a:off x="680321" y="753228"/>
            <a:ext cx="9613861" cy="1215180"/>
          </a:xfrm>
        </p:spPr>
        <p:txBody>
          <a:bodyPr>
            <a:normAutofit/>
          </a:bodyPr>
          <a:lstStyle/>
          <a:p>
            <a:r>
              <a:rPr lang="en-US" b="1" dirty="0">
                <a:solidFill>
                  <a:srgbClr val="FFFF00"/>
                </a:solidFill>
              </a:rPr>
              <a:t>PASSPORT STAMPS, PASSPORT FINES, </a:t>
            </a:r>
            <a:br>
              <a:rPr lang="en-US" b="1" dirty="0">
                <a:solidFill>
                  <a:srgbClr val="FFFF00"/>
                </a:solidFill>
              </a:rPr>
            </a:br>
            <a:r>
              <a:rPr lang="en-US" b="1" dirty="0">
                <a:solidFill>
                  <a:srgbClr val="FFFF00"/>
                </a:solidFill>
              </a:rPr>
              <a:t>DIRECT DONATIONS</a:t>
            </a:r>
          </a:p>
        </p:txBody>
      </p:sp>
      <p:sp>
        <p:nvSpPr>
          <p:cNvPr id="16" name="Content Placeholder 15">
            <a:extLst>
              <a:ext uri="{FF2B5EF4-FFF2-40B4-BE49-F238E27FC236}">
                <a16:creationId xmlns:a16="http://schemas.microsoft.com/office/drawing/2014/main" id="{6E6E2713-1D0E-4272-FCC6-E62952419726}"/>
              </a:ext>
            </a:extLst>
          </p:cNvPr>
          <p:cNvSpPr>
            <a:spLocks noGrp="1"/>
          </p:cNvSpPr>
          <p:nvPr>
            <p:ph idx="1"/>
          </p:nvPr>
        </p:nvSpPr>
        <p:spPr>
          <a:xfrm>
            <a:off x="680321" y="2077156"/>
            <a:ext cx="11143185" cy="4431593"/>
          </a:xfrm>
        </p:spPr>
        <p:txBody>
          <a:bodyPr>
            <a:normAutofit lnSpcReduction="10000"/>
          </a:bodyPr>
          <a:lstStyle/>
          <a:p>
            <a:r>
              <a:rPr lang="en-US" b="1" dirty="0">
                <a:solidFill>
                  <a:schemeClr val="bg1"/>
                </a:solidFill>
              </a:rPr>
              <a:t>THE COST FOR A PASSPORT STAMP HAS BEEN SET BY THE KENNEL AT ONE BIG BONE ($1.00)</a:t>
            </a:r>
          </a:p>
          <a:p>
            <a:r>
              <a:rPr lang="en-US" b="1" dirty="0">
                <a:solidFill>
                  <a:schemeClr val="bg1"/>
                </a:solidFill>
              </a:rPr>
              <a:t>PASSPORT FINES MAY BE LEVIED BY THE DOG ROBBER IF YOUR PASSPORT IS NOT FILLED OUT CORRECTLY</a:t>
            </a:r>
          </a:p>
          <a:p>
            <a:r>
              <a:rPr lang="en-US" b="1" dirty="0">
                <a:solidFill>
                  <a:schemeClr val="bg1"/>
                </a:solidFill>
              </a:rPr>
              <a:t>EACH PASSPORT STAMP ENTRY SHALL BE DATED AND INITIALED BY THE DOG ROBBER STAMPING IT</a:t>
            </a:r>
          </a:p>
          <a:p>
            <a:r>
              <a:rPr lang="en-US" b="1" dirty="0">
                <a:solidFill>
                  <a:schemeClr val="bg1"/>
                </a:solidFill>
              </a:rPr>
              <a:t>ALL BIG BONES FROM PASSPORT STAMPS, PASSPORT FINES AND DIRECT  CONTRIBUTIONS TO THE KENNEL CHILDREN’S HOSPITAL DONATION SHALL BE SENT DIRECTLY TO THE KENNEL DOG ROBBER </a:t>
            </a:r>
            <a:r>
              <a:rPr lang="en-US" b="1" u="sng" dirty="0">
                <a:solidFill>
                  <a:schemeClr val="bg1"/>
                </a:solidFill>
              </a:rPr>
              <a:t>IMMEDIATELY AFTER EACH GROWL.</a:t>
            </a:r>
            <a:r>
              <a:rPr lang="en-US" b="1" dirty="0">
                <a:solidFill>
                  <a:schemeClr val="bg1"/>
                </a:solidFill>
              </a:rPr>
              <a:t> </a:t>
            </a:r>
            <a:r>
              <a:rPr lang="en-US" sz="2800" b="1" dirty="0">
                <a:solidFill>
                  <a:schemeClr val="bg1"/>
                </a:solidFill>
              </a:rPr>
              <a:t>THESE BIG BONES DO NOT GO TO THE PACK.</a:t>
            </a:r>
          </a:p>
          <a:p>
            <a:endParaRPr lang="en-US" b="1" dirty="0">
              <a:solidFill>
                <a:schemeClr val="bg1"/>
              </a:solidFill>
            </a:endParaRPr>
          </a:p>
          <a:p>
            <a:pPr lvl="1"/>
            <a:r>
              <a:rPr lang="en-US" b="1" dirty="0">
                <a:solidFill>
                  <a:schemeClr val="bg1"/>
                </a:solidFill>
              </a:rPr>
              <a:t>KENNEL PASSPORT FUND IS PAID OUT ANNUALLY DURING THE ANNUAL MCL CONVENTION &amp; SUPREME GROWL TO A CHILDREN’S HOSPITAL IN THE HOST CITY</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spTree>
    <p:extLst>
      <p:ext uri="{BB962C8B-B14F-4D97-AF65-F5344CB8AC3E}">
        <p14:creationId xmlns:p14="http://schemas.microsoft.com/office/powerpoint/2010/main" val="325063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PASSPORT STAMPS, PASSPORT FINES, </a:t>
            </a:r>
            <a:br>
              <a:rPr lang="en-US" b="1" dirty="0">
                <a:solidFill>
                  <a:srgbClr val="FFFF00"/>
                </a:solidFill>
              </a:rPr>
            </a:br>
            <a:r>
              <a:rPr lang="en-US" b="1" dirty="0">
                <a:solidFill>
                  <a:srgbClr val="FFFF00"/>
                </a:solidFill>
              </a:rPr>
              <a:t>DIRECT DONATIONS, FINES DURING A GROWL</a:t>
            </a:r>
          </a:p>
        </p:txBody>
      </p:sp>
      <p:sp>
        <p:nvSpPr>
          <p:cNvPr id="16" name="Content Placeholder 15">
            <a:extLst>
              <a:ext uri="{FF2B5EF4-FFF2-40B4-BE49-F238E27FC236}">
                <a16:creationId xmlns:a16="http://schemas.microsoft.com/office/drawing/2014/main" id="{6E6E2713-1D0E-4272-FCC6-E62952419726}"/>
              </a:ext>
            </a:extLst>
          </p:cNvPr>
          <p:cNvSpPr>
            <a:spLocks noGrp="1"/>
          </p:cNvSpPr>
          <p:nvPr>
            <p:ph idx="1"/>
          </p:nvPr>
        </p:nvSpPr>
        <p:spPr>
          <a:xfrm>
            <a:off x="680321" y="2336872"/>
            <a:ext cx="11143185" cy="4171877"/>
          </a:xfrm>
        </p:spPr>
        <p:txBody>
          <a:bodyPr>
            <a:normAutofit/>
          </a:bodyPr>
          <a:lstStyle/>
          <a:p>
            <a:r>
              <a:rPr lang="en-US" b="1" dirty="0">
                <a:solidFill>
                  <a:schemeClr val="bg1"/>
                </a:solidFill>
              </a:rPr>
              <a:t>DIRECT DONATIONS TO THE PASSPORT FUND AND PASSPORT FINES CAN BE INCLUDED IN THE SAME CHECK TO THE KENNEL, BUT SHOULD BE ANNOTATED SEPARATELY FROM THE BIG BONES FOR PASSPORT STAMPS</a:t>
            </a:r>
          </a:p>
          <a:p>
            <a:r>
              <a:rPr lang="en-US" b="1" dirty="0">
                <a:solidFill>
                  <a:schemeClr val="bg1"/>
                </a:solidFill>
              </a:rPr>
              <a:t>AFTER THE GROWL BEGINS, ANY OTHER BONES/BIG BONES COLLECTED WHETHER THEY BE CALLED FINES, FEES, COLLECTIONS, ARE NOT AUTOMATICALLY SENT IN FOR DEPOSIT IN THE PASSPORT ACCOUNT. THEY BELONG TO THE POUND OR PACK THAT COLLECTED THEM AT THE GROWL </a:t>
            </a:r>
          </a:p>
          <a:p>
            <a:r>
              <a:rPr lang="en-US" b="1" dirty="0">
                <a:solidFill>
                  <a:schemeClr val="bg1"/>
                </a:solidFill>
              </a:rPr>
              <a:t>MEMBERSHIP OF THE POUND OR PACK WILL DECIDE HOW THOSE BONES ARE SPENT</a:t>
            </a:r>
          </a:p>
          <a:p>
            <a:r>
              <a:rPr lang="en-US" b="1" dirty="0">
                <a:solidFill>
                  <a:schemeClr val="bg1"/>
                </a:solidFill>
              </a:rPr>
              <a:t>IF A DEVIL DOG LOSES THEIR PASSPORT, IT IS TO BE STAMPED 4 TIMES AND RETURNED TO THAT DEVIL DOG AT THE COST OF 2 BIG BONES</a:t>
            </a:r>
          </a:p>
        </p:txBody>
      </p:sp>
      <p:pic>
        <p:nvPicPr>
          <p:cNvPr id="18" name="Picture 4">
            <a:extLst>
              <a:ext uri="{FF2B5EF4-FFF2-40B4-BE49-F238E27FC236}">
                <a16:creationId xmlns:a16="http://schemas.microsoft.com/office/drawing/2014/main" id="{18D859DD-1D37-DEFB-4146-3104F0AD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235" y="618986"/>
            <a:ext cx="1349422" cy="1349422"/>
          </a:xfrm>
          <a:prstGeom prst="rect">
            <a:avLst/>
          </a:prstGeom>
        </p:spPr>
      </p:pic>
    </p:spTree>
    <p:extLst>
      <p:ext uri="{BB962C8B-B14F-4D97-AF65-F5344CB8AC3E}">
        <p14:creationId xmlns:p14="http://schemas.microsoft.com/office/powerpoint/2010/main" val="236116888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66</TotalTime>
  <Words>505</Words>
  <Application>Microsoft Office PowerPoint</Application>
  <PresentationFormat>Widescreen</PresentationFormat>
  <Paragraphs>62</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Trebuchet MS</vt:lpstr>
      <vt:lpstr>Berlin</vt:lpstr>
      <vt:lpstr>PASSPORT</vt:lpstr>
      <vt:lpstr>YOUR PASSPORT IS YOUR ENTRANCE DOCUMENT TO ALL OFFICIAL ACTIVITIES OF THE ORDER</vt:lpstr>
      <vt:lpstr>   INFORMATION PAGES</vt:lpstr>
      <vt:lpstr>  PERSONAL INFORMATION PAGE</vt:lpstr>
      <vt:lpstr>PERSONAL INFORMATION PAGE EXAMPLE</vt:lpstr>
      <vt:lpstr>   PHOTOGRAPH PAGE</vt:lpstr>
      <vt:lpstr>  PHOTOGRAPH PAGE EXAMPLES</vt:lpstr>
      <vt:lpstr>PASSPORT STAMPS, PASSPORT FINES,  DIRECT DONATIONS</vt:lpstr>
      <vt:lpstr>PASSPORT STAMPS, PASSPORT FINES,  DIRECT DONATIONS, FINES DURING A GROWL</vt:lpstr>
      <vt:lpstr> NOTES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OBEDIENCE SCHOOL</dc:title>
  <dc:creator>Unknown User</dc:creator>
  <cp:lastModifiedBy>Christopher Soldano</cp:lastModifiedBy>
  <cp:revision>17</cp:revision>
  <dcterms:created xsi:type="dcterms:W3CDTF">2023-04-17T23:25:40Z</dcterms:created>
  <dcterms:modified xsi:type="dcterms:W3CDTF">2024-01-10T15:52:26Z</dcterms:modified>
</cp:coreProperties>
</file>