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89" autoAdjust="0"/>
  </p:normalViewPr>
  <p:slideViewPr>
    <p:cSldViewPr snapToGrid="0">
      <p:cViewPr varScale="1">
        <p:scale>
          <a:sx n="133" d="100"/>
          <a:sy n="133" d="100"/>
        </p:scale>
        <p:origin x="133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2129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6561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04381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43879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84200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7951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9501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4275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2/19/2024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71481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7129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9473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9926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4002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4556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6827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8115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8191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2/19/2024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6748952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FE6DBF9-94F5-4877-B532-D859966E9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65EBA155-CB71-48F7-8A85-0B293C77395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5" name="Rectangle 14">
            <a:extLst>
              <a:ext uri="{FF2B5EF4-FFF2-40B4-BE49-F238E27FC236}">
                <a16:creationId xmlns:a16="http://schemas.microsoft.com/office/drawing/2014/main" id="{7A9A3980-304B-4116-B0FB-155B054B0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924FA7CC-8015-40C6-9D92-644E30DCCA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19" name="Rectangle 18">
            <a:extLst>
              <a:ext uri="{FF2B5EF4-FFF2-40B4-BE49-F238E27FC236}">
                <a16:creationId xmlns:a16="http://schemas.microsoft.com/office/drawing/2014/main" id="{D146040E-7E20-4B05-9660-47E254E1A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9D683B9-2CFE-1330-81CC-4B32EE1D36B2}"/>
              </a:ext>
            </a:extLst>
          </p:cNvPr>
          <p:cNvSpPr>
            <a:spLocks noGrp="1"/>
          </p:cNvSpPr>
          <p:nvPr>
            <p:ph type="ctrTitle"/>
          </p:nvPr>
        </p:nvSpPr>
        <p:spPr>
          <a:xfrm>
            <a:off x="79023" y="2733709"/>
            <a:ext cx="7688850" cy="1373070"/>
          </a:xfrm>
        </p:spPr>
        <p:txBody>
          <a:bodyPr anchor="ctr">
            <a:normAutofit/>
          </a:bodyPr>
          <a:lstStyle/>
          <a:p>
            <a:pPr algn="ctr"/>
            <a:r>
              <a:rPr lang="en-US" dirty="0"/>
              <a:t>How To Run A Growl</a:t>
            </a:r>
          </a:p>
        </p:txBody>
      </p:sp>
      <p:pic>
        <p:nvPicPr>
          <p:cNvPr id="5" name="Picture 4">
            <a:extLst>
              <a:ext uri="{FF2B5EF4-FFF2-40B4-BE49-F238E27FC236}">
                <a16:creationId xmlns:a16="http://schemas.microsoft.com/office/drawing/2014/main" id="{0CC6433E-19BC-158B-B2E2-1810B5B793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2396" y="2057400"/>
            <a:ext cx="2743200" cy="2743200"/>
          </a:xfrm>
          <a:prstGeom prst="rect">
            <a:avLst/>
          </a:prstGeom>
        </p:spPr>
      </p:pic>
      <p:sp>
        <p:nvSpPr>
          <p:cNvPr id="6" name="Subtitle 2">
            <a:extLst>
              <a:ext uri="{FF2B5EF4-FFF2-40B4-BE49-F238E27FC236}">
                <a16:creationId xmlns:a16="http://schemas.microsoft.com/office/drawing/2014/main" id="{F023EA42-2AA0-204C-057C-6C7D2A50CEC2}"/>
              </a:ext>
            </a:extLst>
          </p:cNvPr>
          <p:cNvSpPr>
            <a:spLocks noGrp="1"/>
          </p:cNvSpPr>
          <p:nvPr>
            <p:ph type="subTitle" idx="1"/>
          </p:nvPr>
        </p:nvSpPr>
        <p:spPr>
          <a:xfrm>
            <a:off x="3272215" y="4416761"/>
            <a:ext cx="1302465" cy="364083"/>
          </a:xfrm>
        </p:spPr>
        <p:txBody>
          <a:bodyPr>
            <a:normAutofit lnSpcReduction="10000"/>
          </a:bodyPr>
          <a:lstStyle/>
          <a:p>
            <a:pPr algn="ctr"/>
            <a:r>
              <a:rPr lang="en-US" b="1" dirty="0">
                <a:solidFill>
                  <a:schemeClr val="bg1"/>
                </a:solidFill>
              </a:rPr>
              <a:t>HELP !!!</a:t>
            </a:r>
          </a:p>
        </p:txBody>
      </p:sp>
    </p:spTree>
    <p:extLst>
      <p:ext uri="{BB962C8B-B14F-4D97-AF65-F5344CB8AC3E}">
        <p14:creationId xmlns:p14="http://schemas.microsoft.com/office/powerpoint/2010/main" val="2965621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After the Growl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6"/>
            <a:ext cx="9728036" cy="4396252"/>
          </a:xfrm>
        </p:spPr>
        <p:txBody>
          <a:bodyPr>
            <a:noAutofit/>
          </a:bodyPr>
          <a:lstStyle/>
          <a:p>
            <a:pPr marL="342900" indent="-342900">
              <a:buFont typeface="Arial" panose="020B0604020202020204" pitchFamily="34" charset="0"/>
              <a:buChar char="•"/>
            </a:pPr>
            <a:endParaRPr lang="en-US" kern="100" dirty="0">
              <a:solidFill>
                <a:schemeClr val="bg1"/>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kern="100" dirty="0">
              <a:solidFill>
                <a:schemeClr val="bg1"/>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Count those Bones!</a:t>
            </a:r>
            <a:endParaRPr lang="en-US" kern="100" dirty="0">
              <a:solidFill>
                <a:schemeClr val="bg1"/>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The Dog Robber should total up the Bones going directly to the Kennel. These must be sent to the Honorable Dog Robber “IMMEDIATELY FOLLOWING EVERY GROWL”.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Passport Fines. Any fines for improperly filled out Passports.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Passport Stamps. The one Big Bone each Dog pays for a Passport Stamp.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Direct Donations. Contributions to the Kennel Children’s Hospital Donation. (Passport Fund).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All other fines, fees, collections, etc. collected during the course of the Growl, belong to the Pound. The manner in which these Bones are used, will be determined by a vote of the membership.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406919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Notes…</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4546563"/>
          </a:xfrm>
        </p:spPr>
        <p:txBody>
          <a:bodyPr>
            <a:noAutofit/>
          </a:bodyPr>
          <a:lstStyle/>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The Military Order of the Devil Dogs is the FUN and Honor Society of the Marine Corps League. </a:t>
            </a:r>
            <a:r>
              <a:rPr lang="en-US" kern="100" dirty="0">
                <a:solidFill>
                  <a:schemeClr val="bg1"/>
                </a:solidFill>
                <a:ea typeface="Calibri" panose="020F0502020204030204" pitchFamily="34" charset="0"/>
                <a:cs typeface="Times New Roman" panose="02020603050405020304" pitchFamily="18" charset="0"/>
              </a:rPr>
              <a:t>Our Order was created to allow members to take a break from the seriousness and solemnity of the MCL. A Growl should be FUN. If your Dogs are not having a few laughs, then everyone is missing the entire purpose of the MODD.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All perspective members must be invited to join by at least two members of the Pound, who must be DDs or PDDs.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Be very selective about who you invite to join our Order. If a perspective member does not have a good sense of humor and cannot laugh at themselves, they will never fully enjoy the MODD.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We are looking for the most motivated, dedicated and active members of the MCL.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996830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Notes…</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8"/>
            <a:ext cx="9728036" cy="4784558"/>
          </a:xfrm>
        </p:spPr>
        <p:txBody>
          <a:bodyPr>
            <a:noAutofit/>
          </a:bodyPr>
          <a:lstStyle/>
          <a:p>
            <a:pPr marL="342900" indent="-342900">
              <a:buFont typeface="Arial" panose="020B0604020202020204" pitchFamily="34" charset="0"/>
              <a:buChar char="•"/>
            </a:pPr>
            <a:endParaRPr lang="en-US" kern="100" dirty="0">
              <a:solidFill>
                <a:schemeClr val="bg1"/>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The Dog Robber is the key to a successful Pound. This is an Appointed Office. The Pound needs the best Dog for the job.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The Dog Robber must process all paperwork in a timely fashion.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Membership Applications.</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Transmittals.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Applications for Advancement.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Transfer Requests.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IRS 990s.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Registration with your state for Incorporation. (Business License).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Officer Installation Reports.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Maintaining an accurate Pound Roster.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The Pound Keeper is responsible for holding the Officers accountable.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381388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Notes…</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8"/>
            <a:ext cx="9728036" cy="4878502"/>
          </a:xfrm>
        </p:spPr>
        <p:txBody>
          <a:bodyPr>
            <a:no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Encourage your Dogs to register their email address on the Kennel website: MilitaryOrderoftheDevilDogs.org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Follow the Kennel Facebook page: Military Order of the Devil Dogs-Kennel.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Read: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Bylaws. Pound, Pack and Kennel.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MODD Handbook.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MODD Ritual.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Dog Robbers Manual.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The Pack Staff are there to help you. Reach out before a small problem becomes a BIG problem.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The Kennel Staff are some of the most experienced Dogs in our Order. They want to help you. If you have a question, ASK !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109778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Notes…</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6"/>
            <a:ext cx="9728036" cy="4878504"/>
          </a:xfrm>
        </p:spPr>
        <p:txBody>
          <a:bodyPr>
            <a:no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Ensure the Sr. Vice Pound Keeper is prepared to conduct a Growl in the absence of the Pound Keeper. Growls should not be rescheduled if the Pound Keeper is unable to attend.</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There are four types of Pound Growls. The Kennel Bylaws state that you must hold a minimum of four Growls per year. Staff Growls do not count.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Regular Growl.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Staff Growl. Only the Pound Staff. This meeting of the Pound Officers is for planning purposes.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Special. This is an unscheduled Growl. Refer to the Kennel Bylaws. Section 205. Subsection C.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Annual. The Growl is held in the three months following the Supreme Growl. This is when your Pound Election of Officers is held. Remember that the Nomination, Election and Installation of Officers is conducted at this Growl.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253392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C07C5-10DB-2B69-DEDD-FC341299B4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8DCDA5-87D7-D7D8-BFB9-F8ED99BB88EF}"/>
              </a:ext>
            </a:extLst>
          </p:cNvPr>
          <p:cNvSpPr>
            <a:spLocks noGrp="1"/>
          </p:cNvSpPr>
          <p:nvPr>
            <p:ph type="title"/>
          </p:nvPr>
        </p:nvSpPr>
        <p:spPr/>
        <p:txBody>
          <a:bodyPr>
            <a:normAutofit/>
          </a:bodyPr>
          <a:lstStyle/>
          <a:p>
            <a:r>
              <a:rPr lang="en-US" b="1" dirty="0">
                <a:solidFill>
                  <a:srgbClr val="FFFF00"/>
                </a:solidFill>
              </a:rPr>
              <a:t>Notes…</a:t>
            </a:r>
          </a:p>
        </p:txBody>
      </p:sp>
      <p:sp>
        <p:nvSpPr>
          <p:cNvPr id="4" name="Text Placeholder 3">
            <a:extLst>
              <a:ext uri="{FF2B5EF4-FFF2-40B4-BE49-F238E27FC236}">
                <a16:creationId xmlns:a16="http://schemas.microsoft.com/office/drawing/2014/main" id="{0DEE280B-54F9-7E47-D32D-93D65E180D49}"/>
              </a:ext>
            </a:extLst>
          </p:cNvPr>
          <p:cNvSpPr>
            <a:spLocks noGrp="1"/>
          </p:cNvSpPr>
          <p:nvPr>
            <p:ph type="body" idx="1"/>
          </p:nvPr>
        </p:nvSpPr>
        <p:spPr>
          <a:xfrm>
            <a:off x="680319" y="1979496"/>
            <a:ext cx="9728036" cy="3732372"/>
          </a:xfrm>
        </p:spPr>
        <p:txBody>
          <a:bodyPr>
            <a:no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Two sensitive subjects.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Fines. A fine should not be construed as a “punishment.” A Dog should view a fine as a “Badge of Honor,” for being an active participant in the Growl. Remember, we are at a Growl to have fun. KNOW YOUR DOGS! Never fine more than a Dog can afford. It is wise to limit fines to a maximum of two Big Bones at a time. You may fine the same Dog repeatedly, but not excessively. Use some common sense.</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Alcohol. The MODD is NOT a “Drinking Society.” No one likes to go to a Growl with an obnoxious drunk. If you need to be intoxicated to have a good time, you need to stay home. The MODD Ritual states: No Candidate be permitted to take the Initiation of any Degree if intoxicated.” Use some common sense. </a:t>
            </a:r>
          </a:p>
        </p:txBody>
      </p:sp>
      <p:pic>
        <p:nvPicPr>
          <p:cNvPr id="9" name="Picture 8">
            <a:extLst>
              <a:ext uri="{FF2B5EF4-FFF2-40B4-BE49-F238E27FC236}">
                <a16:creationId xmlns:a16="http://schemas.microsoft.com/office/drawing/2014/main" id="{AFB9AF61-1E62-2903-826F-298022D87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119108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Communication</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451556" y="1979497"/>
            <a:ext cx="9934221" cy="4646772"/>
          </a:xfrm>
        </p:spPr>
        <p:txBody>
          <a:bodyPr>
            <a:normAutofit lnSpcReduction="10000"/>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D</a:t>
            </a:r>
            <a:r>
              <a:rPr lang="en-US" kern="100" dirty="0">
                <a:solidFill>
                  <a:schemeClr val="bg1"/>
                </a:solidFill>
                <a:effectLst/>
                <a:ea typeface="Calibri" panose="020F0502020204030204" pitchFamily="34" charset="0"/>
                <a:cs typeface="Times New Roman" panose="02020603050405020304" pitchFamily="18" charset="0"/>
              </a:rPr>
              <a:t>ate and location. Always set the date and location of your next Growl, before you end a Growl. Minimum of four Growls per year. </a:t>
            </a:r>
          </a:p>
          <a:p>
            <a:pPr marL="342900" indent="-342900">
              <a:buFont typeface="Arial" panose="020B0604020202020204" pitchFamily="34" charset="0"/>
              <a:buChar char="•"/>
            </a:pPr>
            <a:r>
              <a:rPr lang="en-US" kern="100" dirty="0">
                <a:solidFill>
                  <a:schemeClr val="bg1"/>
                </a:solidFill>
                <a:cs typeface="Times New Roman" panose="02020603050405020304" pitchFamily="18" charset="0"/>
              </a:rPr>
              <a:t>Make sure the location is still locked on for the scheduled time and date.</a:t>
            </a:r>
            <a:r>
              <a:rPr lang="en-US" dirty="0"/>
              <a:t>	</a:t>
            </a:r>
            <a:endParaRPr lang="en-US" kern="100" dirty="0">
              <a:solidFill>
                <a:schemeClr val="bg1"/>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cs typeface="Times New Roman" panose="02020603050405020304" pitchFamily="18" charset="0"/>
              </a:rPr>
              <a:t>Heads Up! Contact your Dogs! Email, text message, phone call and create a Facebook “event”, at least a week prior to the Growl. </a:t>
            </a:r>
          </a:p>
          <a:p>
            <a:pPr marL="342900" indent="-342900">
              <a:buFont typeface="Arial" panose="020B0604020202020204" pitchFamily="34" charset="0"/>
              <a:buChar char="•"/>
            </a:pPr>
            <a:r>
              <a:rPr lang="en-US" kern="100" dirty="0">
                <a:solidFill>
                  <a:schemeClr val="bg1"/>
                </a:solidFill>
                <a:cs typeface="Times New Roman" panose="02020603050405020304" pitchFamily="18" charset="0"/>
              </a:rPr>
              <a:t>Contact all Pound Officers. If any will be unable to attend, find a volunteer to cover their Office during the Growl.  </a:t>
            </a:r>
          </a:p>
          <a:p>
            <a:pPr marL="342900" indent="-342900">
              <a:buFont typeface="Arial" panose="020B0604020202020204" pitchFamily="34" charset="0"/>
              <a:buChar char="•"/>
            </a:pPr>
            <a:r>
              <a:rPr lang="en-US" kern="100" dirty="0">
                <a:solidFill>
                  <a:schemeClr val="bg1"/>
                </a:solidFill>
                <a:cs typeface="Times New Roman" panose="02020603050405020304" pitchFamily="18" charset="0"/>
              </a:rPr>
              <a:t>Bark with the Dog Robber and Mad Dog about any Mongrels. Has all paperwork been completed? </a:t>
            </a:r>
          </a:p>
          <a:p>
            <a:pPr marL="342900" indent="-342900">
              <a:buFont typeface="Arial" panose="020B0604020202020204" pitchFamily="34" charset="0"/>
              <a:buChar char="•"/>
            </a:pPr>
            <a:r>
              <a:rPr lang="en-US" kern="100" dirty="0">
                <a:solidFill>
                  <a:schemeClr val="bg1"/>
                </a:solidFill>
                <a:cs typeface="Times New Roman" panose="02020603050405020304" pitchFamily="18" charset="0"/>
              </a:rPr>
              <a:t>Contact the Mongrels and ensure they are prepared for their Initiation and Obligation. </a:t>
            </a:r>
          </a:p>
        </p:txBody>
      </p:sp>
      <p:pic>
        <p:nvPicPr>
          <p:cNvPr id="10" name="Picture 9">
            <a:extLst>
              <a:ext uri="{FF2B5EF4-FFF2-40B4-BE49-F238E27FC236}">
                <a16:creationId xmlns:a16="http://schemas.microsoft.com/office/drawing/2014/main" id="{DE76D79E-1241-E4F3-1D5E-C0722CC406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4255" y="607897"/>
            <a:ext cx="1371600" cy="1371600"/>
          </a:xfrm>
          <a:prstGeom prst="rect">
            <a:avLst/>
          </a:prstGeom>
        </p:spPr>
      </p:pic>
    </p:spTree>
    <p:extLst>
      <p:ext uri="{BB962C8B-B14F-4D97-AF65-F5344CB8AC3E}">
        <p14:creationId xmlns:p14="http://schemas.microsoft.com/office/powerpoint/2010/main" val="340673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869243" y="753229"/>
            <a:ext cx="9424939" cy="1080937"/>
          </a:xfrm>
        </p:spPr>
        <p:txBody>
          <a:bodyPr>
            <a:normAutofit/>
          </a:bodyPr>
          <a:lstStyle/>
          <a:p>
            <a:r>
              <a:rPr lang="en-US" b="1" dirty="0">
                <a:solidFill>
                  <a:srgbClr val="FFFF00"/>
                </a:solidFill>
              </a:rPr>
              <a:t>Prepare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540584" y="1979496"/>
            <a:ext cx="9843911" cy="4878504"/>
          </a:xfrm>
        </p:spPr>
        <p:txBody>
          <a:bodyPr>
            <a:noAutofit/>
          </a:bodyPr>
          <a:lstStyle/>
          <a:p>
            <a:endParaRPr lang="en-US" dirty="0">
              <a:solidFill>
                <a:schemeClr val="bg1"/>
              </a:solidFill>
              <a:effectLst/>
              <a:ea typeface="Calibri" panose="020F0502020204030204" pitchFamily="34" charset="0"/>
            </a:endParaRPr>
          </a:p>
          <a:p>
            <a:pPr marL="342900" indent="-342900">
              <a:buFont typeface="Arial" panose="020B0604020202020204" pitchFamily="34" charset="0"/>
              <a:buChar char="•"/>
            </a:pPr>
            <a:r>
              <a:rPr lang="en-US" sz="2300" dirty="0">
                <a:solidFill>
                  <a:schemeClr val="bg1"/>
                </a:solidFill>
                <a:ea typeface="Calibri" panose="020F0502020204030204" pitchFamily="34" charset="0"/>
              </a:rPr>
              <a:t>Review the Scratchings of the previous Growl. Create an agenda. List the Unfinished Business, New Business, Good of the Order and Announcements that need to be covered. </a:t>
            </a:r>
          </a:p>
          <a:p>
            <a:pPr marL="342900" indent="-342900">
              <a:buFont typeface="Arial" panose="020B0604020202020204" pitchFamily="34" charset="0"/>
              <a:buChar char="•"/>
            </a:pPr>
            <a:r>
              <a:rPr lang="en-US" sz="2300" dirty="0">
                <a:solidFill>
                  <a:schemeClr val="bg1"/>
                </a:solidFill>
              </a:rPr>
              <a:t>Ensure any certificates or awards you plan to present are ready. </a:t>
            </a:r>
          </a:p>
          <a:p>
            <a:pPr marL="342900" indent="-342900">
              <a:buFont typeface="Arial" panose="020B0604020202020204" pitchFamily="34" charset="0"/>
              <a:buChar char="•"/>
            </a:pPr>
            <a:r>
              <a:rPr lang="en-US" sz="2300" dirty="0">
                <a:solidFill>
                  <a:schemeClr val="bg1"/>
                </a:solidFill>
              </a:rPr>
              <a:t>Check in with the Jr. Vice Pound Keeper on their plan for entertainment and fun for the Growl. Verify the status of current fundraisers.</a:t>
            </a:r>
          </a:p>
          <a:p>
            <a:pPr marL="342900" indent="-342900">
              <a:buFont typeface="Arial" panose="020B0604020202020204" pitchFamily="34" charset="0"/>
              <a:buChar char="•"/>
            </a:pPr>
            <a:r>
              <a:rPr lang="en-US" sz="2300" dirty="0">
                <a:solidFill>
                  <a:schemeClr val="bg1"/>
                </a:solidFill>
              </a:rPr>
              <a:t>Check in with the Mad Dog on their plan for the initiation of any Mongrels. </a:t>
            </a:r>
          </a:p>
          <a:p>
            <a:pPr marL="342900" indent="-342900">
              <a:buFont typeface="Arial" panose="020B0604020202020204" pitchFamily="34" charset="0"/>
              <a:buChar char="•"/>
            </a:pPr>
            <a:r>
              <a:rPr lang="en-US" sz="2300" dirty="0">
                <a:solidFill>
                  <a:schemeClr val="bg1"/>
                </a:solidFill>
              </a:rPr>
              <a:t>Check in with the Dog Trainer. Have any Dogs passed away? Will you need to hold a Memorial Service? </a:t>
            </a:r>
          </a:p>
          <a:p>
            <a:pPr marL="342900" indent="-342900">
              <a:buFont typeface="Arial" panose="020B0604020202020204" pitchFamily="34" charset="0"/>
              <a:buChar char="•"/>
            </a:pPr>
            <a:r>
              <a:rPr lang="en-US" sz="2300" dirty="0">
                <a:solidFill>
                  <a:schemeClr val="bg1"/>
                </a:solidFill>
              </a:rPr>
              <a:t>Check in with the Dog Robber about any Big Bones you plan to spend.  </a:t>
            </a:r>
          </a:p>
        </p:txBody>
      </p:sp>
      <p:pic>
        <p:nvPicPr>
          <p:cNvPr id="10" name="Picture 9">
            <a:extLst>
              <a:ext uri="{FF2B5EF4-FFF2-40B4-BE49-F238E27FC236}">
                <a16:creationId xmlns:a16="http://schemas.microsoft.com/office/drawing/2014/main" id="{9EFB0795-62B2-BF82-3464-20A9F41672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128157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Set up for the Growl</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8"/>
            <a:ext cx="9761903" cy="4383724"/>
          </a:xfrm>
        </p:spPr>
        <p:txBody>
          <a:bodyPr>
            <a:no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A</a:t>
            </a:r>
            <a:r>
              <a:rPr lang="en-US" kern="100" dirty="0">
                <a:solidFill>
                  <a:schemeClr val="bg1"/>
                </a:solidFill>
                <a:effectLst/>
                <a:ea typeface="Calibri" panose="020F0502020204030204" pitchFamily="34" charset="0"/>
                <a:cs typeface="Segoe UI Semibold" panose="020B0702040204020203" pitchFamily="34" charset="0"/>
              </a:rPr>
              <a:t>rrive early on the day of the Growl.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Make sure you have a Quorum. The Kennel Bylaws require a minimum of five Dogs to hold a Growl. </a:t>
            </a:r>
            <a:endParaRPr lang="en-US" kern="100" dirty="0">
              <a:solidFill>
                <a:schemeClr val="bg1"/>
              </a:solidFill>
              <a:effectLst/>
              <a:ea typeface="Calibri" panose="020F0502020204030204" pitchFamily="34" charset="0"/>
              <a:cs typeface="Segoe UI Semibold" panose="020B0702040204020203" pitchFamily="34" charset="0"/>
            </a:endParaRP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The Police Dog must have the Colors, Bible, Bone (gavel) and Charter (or a certified copy).</a:t>
            </a:r>
            <a:r>
              <a:rPr lang="en-US" kern="100" dirty="0">
                <a:solidFill>
                  <a:schemeClr val="bg1"/>
                </a:solidFill>
                <a:effectLst/>
                <a:ea typeface="Calibri" panose="020F0502020204030204" pitchFamily="34" charset="0"/>
                <a:cs typeface="Segoe UI Semibold" panose="020B0702040204020203" pitchFamily="34" charset="0"/>
              </a:rPr>
              <a:t>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The Pound Keeper </a:t>
            </a:r>
            <a:r>
              <a:rPr lang="en-US" kern="100" dirty="0">
                <a:solidFill>
                  <a:schemeClr val="bg1"/>
                </a:solidFill>
                <a:ea typeface="Calibri" panose="020F0502020204030204" pitchFamily="34" charset="0"/>
                <a:cs typeface="Segoe UI Semibold" panose="020B0702040204020203" pitchFamily="34" charset="0"/>
              </a:rPr>
              <a:t>should have the current MODD Ritual. The Growl will run better if all Pound Officers have their own copy.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The Smart Dog should have a current copy of the Bylaws for the Pound, Pack and Kennel.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The Mad Dog should have a current copy of the MODD Handbook.  </a:t>
            </a:r>
            <a:endParaRPr lang="en-US" kern="100" dirty="0">
              <a:solidFill>
                <a:schemeClr val="bg1"/>
              </a:solidFill>
              <a:effectLst/>
              <a:ea typeface="Calibri" panose="020F0502020204030204" pitchFamily="34" charset="0"/>
              <a:cs typeface="Segoe UI Semibold" panose="020B0702040204020203" pitchFamily="34" charset="0"/>
            </a:endParaRPr>
          </a:p>
        </p:txBody>
      </p:sp>
      <p:pic>
        <p:nvPicPr>
          <p:cNvPr id="9" name="Picture 8">
            <a:extLst>
              <a:ext uri="{FF2B5EF4-FFF2-40B4-BE49-F238E27FC236}">
                <a16:creationId xmlns:a16="http://schemas.microsoft.com/office/drawing/2014/main" id="{EF5D898F-E47A-88C7-9AEC-90B295439C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428071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Set up for the Growl</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8"/>
            <a:ext cx="9739325" cy="4784558"/>
          </a:xfrm>
        </p:spPr>
        <p:txBody>
          <a:bodyPr>
            <a:normAutofit lnSpcReduction="10000"/>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The Watch Dog’s post is at the entrance and they must verify that every Dog has their MCL Cover with MODD patch, MODD Collar with properly engraved MODD Dog Tag and MODD Passport.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Have a dated sign in sheet. Degree, name, MODD Dog Tag number, MODD Offices currently held and a section for visiting Dogs.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The Dog Robber will verify that each Dog has a current MCL membership card and a current MODD membership card. They will also ensure that the MODD Passport is filled out correctly. </a:t>
            </a:r>
            <a:r>
              <a:rPr lang="en-US" kern="100" dirty="0">
                <a:solidFill>
                  <a:schemeClr val="bg1"/>
                </a:solidFill>
                <a:ea typeface="Calibri" panose="020F0502020204030204" pitchFamily="34" charset="0"/>
                <a:cs typeface="Segoe UI Semibold" panose="020B0702040204020203" pitchFamily="34" charset="0"/>
              </a:rPr>
              <a:t>A Passport fine may be levied for an improperly filled out Passport.</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The Dog </a:t>
            </a:r>
            <a:r>
              <a:rPr lang="en-US" kern="100" dirty="0">
                <a:solidFill>
                  <a:schemeClr val="bg1"/>
                </a:solidFill>
                <a:ea typeface="Calibri" panose="020F0502020204030204" pitchFamily="34" charset="0"/>
                <a:cs typeface="Segoe UI Semibold" panose="020B0702040204020203" pitchFamily="34" charset="0"/>
              </a:rPr>
              <a:t>Robber will stamp each Passport. The Cost of the stamp is one Big Bone. </a:t>
            </a:r>
            <a:r>
              <a:rPr lang="en-US" kern="100" dirty="0">
                <a:solidFill>
                  <a:schemeClr val="bg1"/>
                </a:solidFill>
                <a:effectLst/>
                <a:ea typeface="Calibri" panose="020F0502020204030204" pitchFamily="34" charset="0"/>
                <a:cs typeface="Segoe UI Semibold" panose="020B0702040204020203" pitchFamily="34" charset="0"/>
              </a:rPr>
              <a:t> </a:t>
            </a:r>
          </a:p>
        </p:txBody>
      </p:sp>
      <p:pic>
        <p:nvPicPr>
          <p:cNvPr id="9" name="Picture 8">
            <a:extLst>
              <a:ext uri="{FF2B5EF4-FFF2-40B4-BE49-F238E27FC236}">
                <a16:creationId xmlns:a16="http://schemas.microsoft.com/office/drawing/2014/main" id="{87D41EFB-E85A-9E03-8FFB-C83EF2DCC4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4598" y="607897"/>
            <a:ext cx="1371600" cy="1371600"/>
          </a:xfrm>
          <a:prstGeom prst="rect">
            <a:avLst/>
          </a:prstGeom>
        </p:spPr>
      </p:pic>
    </p:spTree>
    <p:extLst>
      <p:ext uri="{BB962C8B-B14F-4D97-AF65-F5344CB8AC3E}">
        <p14:creationId xmlns:p14="http://schemas.microsoft.com/office/powerpoint/2010/main" val="312273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The Growl</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6"/>
            <a:ext cx="9728036" cy="4878503"/>
          </a:xfrm>
        </p:spPr>
        <p:txBody>
          <a:bodyPr>
            <a:noAutofit/>
          </a:bodyPr>
          <a:lstStyle/>
          <a:p>
            <a:pPr marL="342900" indent="-342900">
              <a:buFont typeface="Arial" panose="020B0604020202020204" pitchFamily="34" charset="0"/>
              <a:buChar char="•"/>
            </a:pPr>
            <a:r>
              <a:rPr lang="en-US" dirty="0">
                <a:solidFill>
                  <a:schemeClr val="bg1"/>
                </a:solidFill>
                <a:ea typeface="Calibri" panose="020F0502020204030204" pitchFamily="34" charset="0"/>
              </a:rPr>
              <a:t>Start the Growl on time. </a:t>
            </a:r>
          </a:p>
          <a:p>
            <a:pPr marL="342900" indent="-342900">
              <a:buFont typeface="Arial" panose="020B0604020202020204" pitchFamily="34" charset="0"/>
              <a:buChar char="•"/>
            </a:pPr>
            <a:r>
              <a:rPr lang="en-US" dirty="0">
                <a:solidFill>
                  <a:schemeClr val="bg1"/>
                </a:solidFill>
                <a:ea typeface="Calibri" panose="020F0502020204030204" pitchFamily="34" charset="0"/>
              </a:rPr>
              <a:t>The Scratchings will be kept by the Dog Robber or a Dog they designate. </a:t>
            </a:r>
          </a:p>
          <a:p>
            <a:pPr marL="342900" indent="-342900">
              <a:buFont typeface="Arial" panose="020B0604020202020204" pitchFamily="34" charset="0"/>
              <a:buChar char="•"/>
            </a:pPr>
            <a:r>
              <a:rPr lang="en-US" dirty="0">
                <a:solidFill>
                  <a:schemeClr val="bg1"/>
                </a:solidFill>
                <a:ea typeface="Calibri" panose="020F0502020204030204" pitchFamily="34" charset="0"/>
              </a:rPr>
              <a:t>Opening Ceremony. Follow the Ritual. </a:t>
            </a:r>
          </a:p>
          <a:p>
            <a:pPr marL="800100" lvl="1" indent="-342900">
              <a:buFont typeface="Arial" panose="020B0604020202020204" pitchFamily="34" charset="0"/>
              <a:buChar char="•"/>
            </a:pPr>
            <a:r>
              <a:rPr lang="en-US" dirty="0">
                <a:solidFill>
                  <a:schemeClr val="bg1"/>
                </a:solidFill>
                <a:ea typeface="Calibri" panose="020F0502020204030204" pitchFamily="34" charset="0"/>
              </a:rPr>
              <a:t>The MODD does not recite the Pledge of Allegiance while covered, during a Growl. </a:t>
            </a:r>
          </a:p>
          <a:p>
            <a:pPr marL="342900" indent="-342900">
              <a:buFont typeface="Arial" panose="020B0604020202020204" pitchFamily="34" charset="0"/>
              <a:buChar char="•"/>
            </a:pPr>
            <a:r>
              <a:rPr lang="en-US" dirty="0">
                <a:solidFill>
                  <a:schemeClr val="bg1"/>
                </a:solidFill>
                <a:ea typeface="Calibri" panose="020F0502020204030204" pitchFamily="34" charset="0"/>
              </a:rPr>
              <a:t>Roll Call of Officers.</a:t>
            </a:r>
          </a:p>
          <a:p>
            <a:pPr marL="800100" lvl="1" indent="-342900">
              <a:buFont typeface="Arial" panose="020B0604020202020204" pitchFamily="34" charset="0"/>
              <a:buChar char="•"/>
            </a:pPr>
            <a:r>
              <a:rPr lang="en-US" sz="1100" dirty="0">
                <a:solidFill>
                  <a:schemeClr val="bg1"/>
                </a:solidFill>
                <a:ea typeface="Calibri" panose="020F0502020204030204" pitchFamily="34" charset="0"/>
              </a:rPr>
              <a:t>Each Officer will stand and Report as a Dog. </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Example: </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WOOF WOOF Madame Pound Keeper. (Wait for the response WOOF WOOF)</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DD Joe Blow </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21-123</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Hard Dogs </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Pound 123</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North Dakota Pack </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Sir Mad Dog </a:t>
            </a:r>
          </a:p>
          <a:p>
            <a:pPr marL="1257300" lvl="2" indent="-342900">
              <a:buFont typeface="Arial" panose="020B0604020202020204" pitchFamily="34" charset="0"/>
              <a:buChar char="•"/>
            </a:pPr>
            <a:r>
              <a:rPr lang="en-US" sz="1100" dirty="0">
                <a:solidFill>
                  <a:schemeClr val="bg1"/>
                </a:solidFill>
                <a:ea typeface="Calibri" panose="020F0502020204030204" pitchFamily="34" charset="0"/>
              </a:rPr>
              <a:t>WOOF WOOF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110178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The Growl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4878503"/>
          </a:xfrm>
        </p:spPr>
        <p:txBody>
          <a:bodyPr>
            <a:noAutofit/>
          </a:bodyPr>
          <a:lstStyle/>
          <a:p>
            <a:pPr marL="342900" indent="-342900">
              <a:buFont typeface="Arial" panose="020B0604020202020204" pitchFamily="34" charset="0"/>
              <a:buChar char="•"/>
            </a:pPr>
            <a:r>
              <a:rPr lang="en-US" dirty="0">
                <a:solidFill>
                  <a:schemeClr val="bg1"/>
                </a:solidFill>
                <a:effectLst/>
                <a:ea typeface="Calibri" panose="020F0502020204030204" pitchFamily="34" charset="0"/>
              </a:rPr>
              <a:t>Recognition of Dignitaries. Kennel, Pack and Pound. </a:t>
            </a:r>
          </a:p>
          <a:p>
            <a:pPr marL="800100" lvl="1" indent="-342900">
              <a:buFont typeface="Arial" panose="020B0604020202020204" pitchFamily="34" charset="0"/>
              <a:buChar char="•"/>
            </a:pPr>
            <a:r>
              <a:rPr lang="en-US" sz="2200" dirty="0">
                <a:solidFill>
                  <a:schemeClr val="bg1"/>
                </a:solidFill>
                <a:ea typeface="Calibri" panose="020F0502020204030204" pitchFamily="34" charset="0"/>
              </a:rPr>
              <a:t>Each Dignitary will stand and Report as a Dog.</a:t>
            </a:r>
            <a:r>
              <a:rPr lang="en-US" dirty="0">
                <a:solidFill>
                  <a:schemeClr val="bg1"/>
                </a:solidFill>
                <a:ea typeface="Calibri" panose="020F0502020204030204" pitchFamily="34" charset="0"/>
              </a:rPr>
              <a:t>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Honorable Chief Devil Dog.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Honorable Past Chief Devil Dogs.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Kennel Officers.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Past Kennel Dog Robbers.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Worthy Pack Leader.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Worthy Past Pack Leaders. </a:t>
            </a:r>
          </a:p>
          <a:p>
            <a:pPr marL="1257300" lvl="2" indent="-342900">
              <a:buFont typeface="Arial" panose="020B0604020202020204" pitchFamily="34" charset="0"/>
              <a:buChar char="•"/>
            </a:pPr>
            <a:r>
              <a:rPr lang="en-US" sz="2000" dirty="0">
                <a:solidFill>
                  <a:schemeClr val="bg1"/>
                </a:solidFill>
                <a:effectLst/>
                <a:ea typeface="Calibri" panose="020F0502020204030204" pitchFamily="34" charset="0"/>
              </a:rPr>
              <a:t>Pack Officers. </a:t>
            </a:r>
          </a:p>
          <a:p>
            <a:pPr marL="1257300" lvl="2" indent="-342900">
              <a:buFont typeface="Arial" panose="020B0604020202020204" pitchFamily="34" charset="0"/>
              <a:buChar char="•"/>
            </a:pPr>
            <a:r>
              <a:rPr lang="en-US" sz="2000" dirty="0">
                <a:solidFill>
                  <a:schemeClr val="bg1"/>
                </a:solidFill>
                <a:ea typeface="Calibri" panose="020F0502020204030204" pitchFamily="34" charset="0"/>
              </a:rPr>
              <a:t>Dogs of the Year. </a:t>
            </a:r>
          </a:p>
          <a:p>
            <a:pPr marL="1714500" lvl="3" indent="-342900">
              <a:buFont typeface="Arial" panose="020B0604020202020204" pitchFamily="34" charset="0"/>
              <a:buChar char="•"/>
            </a:pPr>
            <a:r>
              <a:rPr lang="en-US" sz="2000" dirty="0">
                <a:solidFill>
                  <a:schemeClr val="bg1"/>
                </a:solidFill>
                <a:ea typeface="Calibri" panose="020F0502020204030204" pitchFamily="34" charset="0"/>
              </a:rPr>
              <a:t>Kennel. </a:t>
            </a:r>
          </a:p>
          <a:p>
            <a:pPr marL="1714500" lvl="3" indent="-342900">
              <a:buFont typeface="Arial" panose="020B0604020202020204" pitchFamily="34" charset="0"/>
              <a:buChar char="•"/>
            </a:pPr>
            <a:r>
              <a:rPr lang="en-US" sz="2000" dirty="0">
                <a:solidFill>
                  <a:schemeClr val="bg1"/>
                </a:solidFill>
                <a:ea typeface="Calibri" panose="020F0502020204030204" pitchFamily="34" charset="0"/>
              </a:rPr>
              <a:t>Pack. </a:t>
            </a:r>
          </a:p>
          <a:p>
            <a:pPr marL="1714500" lvl="3" indent="-342900">
              <a:buFont typeface="Arial" panose="020B0604020202020204" pitchFamily="34" charset="0"/>
              <a:buChar char="•"/>
            </a:pPr>
            <a:r>
              <a:rPr lang="en-US" sz="2000" dirty="0">
                <a:solidFill>
                  <a:schemeClr val="bg1"/>
                </a:solidFill>
                <a:ea typeface="Calibri" panose="020F0502020204030204" pitchFamily="34" charset="0"/>
              </a:rPr>
              <a:t>Pound. </a:t>
            </a:r>
          </a:p>
          <a:p>
            <a:pPr marL="1257300" lvl="2" indent="-342900">
              <a:buFont typeface="Arial" panose="020B0604020202020204" pitchFamily="34" charset="0"/>
              <a:buChar char="•"/>
            </a:pPr>
            <a:endParaRPr lang="en-US" dirty="0">
              <a:solidFill>
                <a:schemeClr val="bg1"/>
              </a:solidFill>
              <a:effectLst/>
              <a:ea typeface="Calibri" panose="020F0502020204030204" pitchFamily="34" charset="0"/>
            </a:endParaRP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282353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The Growl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6"/>
            <a:ext cx="9728036" cy="4671825"/>
          </a:xfrm>
        </p:spPr>
        <p:txBody>
          <a:bodyPr>
            <a:noAutofit/>
          </a:bodyPr>
          <a:lstStyle/>
          <a:p>
            <a:pPr marL="342900" indent="-342900">
              <a:buFont typeface="Arial" panose="020B0604020202020204" pitchFamily="34" charset="0"/>
              <a:buChar char="•"/>
            </a:pPr>
            <a:endParaRPr lang="en-US" kern="100" dirty="0">
              <a:solidFill>
                <a:schemeClr val="bg1"/>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Scratchings of the previous Growl.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Any additions or corrections to the Scratchings of the previous Growl?</a:t>
            </a:r>
          </a:p>
          <a:p>
            <a:pPr marL="800100" lvl="1"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Motion to accept.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Second on the Motion. </a:t>
            </a:r>
          </a:p>
          <a:p>
            <a:pPr marL="800100" lvl="1"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Discussion.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Vote.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Memorial Service, if any Dogs have passed away since the last Growl.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Sickness or in Distress. The Dog Trainer must know their Dogs.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Reports. All Officers, Dog Robber’s Report and any Committees.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Unfinished Business. Anything from the previous Growl.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New Business. Any Business requiring a vote.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257470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The Growl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8"/>
            <a:ext cx="9728036" cy="4784558"/>
          </a:xfrm>
        </p:spPr>
        <p:txBody>
          <a:bodyPr>
            <a:noAutofit/>
          </a:bodyPr>
          <a:lstStyle/>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Special Business. Elections. Membership Applications. </a:t>
            </a:r>
            <a:endParaRPr lang="en-US" kern="100" dirty="0">
              <a:solidFill>
                <a:schemeClr val="bg1"/>
              </a:solidFill>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Nomination, Election and Installation of Officers. </a:t>
            </a:r>
          </a:p>
          <a:p>
            <a:pPr marL="1257300" lvl="2"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Pound Elections are held during the 3 months following the Supreme Growl.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Balloting on Membership Applications and Transfers. </a:t>
            </a:r>
          </a:p>
          <a:p>
            <a:pPr marL="800100" lvl="1"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Initiation of Mongrels and Obligation </a:t>
            </a:r>
            <a:r>
              <a:rPr lang="en-US" kern="100" dirty="0">
                <a:solidFill>
                  <a:schemeClr val="bg1"/>
                </a:solidFill>
                <a:ea typeface="Calibri" panose="020F0502020204030204" pitchFamily="34" charset="0"/>
                <a:cs typeface="Times New Roman" panose="02020603050405020304" pitchFamily="18" charset="0"/>
              </a:rPr>
              <a:t>to the degree of Pup. </a:t>
            </a:r>
            <a:endParaRPr lang="en-US" kern="100" dirty="0">
              <a:solidFill>
                <a:schemeClr val="bg1"/>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Good of the Order. </a:t>
            </a:r>
            <a:endParaRPr lang="en-US" kern="100" dirty="0">
              <a:solidFill>
                <a:schemeClr val="bg1"/>
              </a:solidFill>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Awards. </a:t>
            </a:r>
          </a:p>
          <a:p>
            <a:pPr marL="800100" lvl="1"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Professional development/training.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Contests, games, shenanigans and FUN!</a:t>
            </a:r>
            <a:endParaRPr lang="en-US" kern="100" dirty="0">
              <a:solidFill>
                <a:schemeClr val="bg1"/>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Announcements.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Set the time, date and location for your next Growl. </a:t>
            </a:r>
          </a:p>
          <a:p>
            <a:pPr marL="800100" lvl="1"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Dates and information about upcoming events.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Closing Ceremony.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51775807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488</TotalTime>
  <Words>1616</Words>
  <Application>Microsoft Office PowerPoint</Application>
  <PresentationFormat>Widescreen</PresentationFormat>
  <Paragraphs>134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Trebuchet MS</vt:lpstr>
      <vt:lpstr>Berlin</vt:lpstr>
      <vt:lpstr>How To Run A Growl</vt:lpstr>
      <vt:lpstr>Communication</vt:lpstr>
      <vt:lpstr>Prepare   </vt:lpstr>
      <vt:lpstr>Set up for the Growl</vt:lpstr>
      <vt:lpstr>Set up for the Growl</vt:lpstr>
      <vt:lpstr>The Growl</vt:lpstr>
      <vt:lpstr>The Growl </vt:lpstr>
      <vt:lpstr>The Growl </vt:lpstr>
      <vt:lpstr>The Growl  </vt:lpstr>
      <vt:lpstr>After the Growl </vt:lpstr>
      <vt:lpstr>Notes…</vt:lpstr>
      <vt:lpstr>Notes…</vt:lpstr>
      <vt:lpstr>Notes…</vt:lpstr>
      <vt:lpstr>Notes…</vt:lpstr>
      <vt:lpstr>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 SCHOOL</dc:title>
  <dc:creator>Unknown User</dc:creator>
  <cp:lastModifiedBy>Christopher Soldano</cp:lastModifiedBy>
  <cp:revision>10</cp:revision>
  <dcterms:created xsi:type="dcterms:W3CDTF">2023-04-17T23:25:40Z</dcterms:created>
  <dcterms:modified xsi:type="dcterms:W3CDTF">2024-02-19T16:11:36Z</dcterms:modified>
</cp:coreProperties>
</file>