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60" r:id="rId3"/>
    <p:sldId id="258" r:id="rId4"/>
    <p:sldId id="259" r:id="rId5"/>
    <p:sldId id="261" r:id="rId6"/>
    <p:sldId id="267" r:id="rId7"/>
    <p:sldId id="263" r:id="rId8"/>
    <p:sldId id="266" r:id="rId9"/>
    <p:sldId id="264" r:id="rId10"/>
    <p:sldId id="265" r:id="rId11"/>
    <p:sldId id="268" r:id="rId12"/>
    <p:sldId id="269" r:id="rId13"/>
    <p:sldId id="27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889" autoAdjust="0"/>
  </p:normalViewPr>
  <p:slideViewPr>
    <p:cSldViewPr snapToGrid="0">
      <p:cViewPr varScale="1">
        <p:scale>
          <a:sx n="131" d="100"/>
          <a:sy n="131" d="100"/>
        </p:scale>
        <p:origin x="1416"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1795EC-A724-4605-8B19-268AD5763603}" type="datetimeFigureOut">
              <a:rPr lang="en-US" smtClean="0"/>
              <a:t>6/11/2024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6E5DF2-B195-433D-9C70-D14234D2C0EB}" type="slidenum">
              <a:rPr lang="en-US" smtClean="0"/>
              <a:t>‹#›</a:t>
            </a:fld>
            <a:endParaRPr lang="en-US" dirty="0"/>
          </a:p>
        </p:txBody>
      </p:sp>
    </p:spTree>
    <p:extLst>
      <p:ext uri="{BB962C8B-B14F-4D97-AF65-F5344CB8AC3E}">
        <p14:creationId xmlns:p14="http://schemas.microsoft.com/office/powerpoint/2010/main" val="3098046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6E5DF2-B195-433D-9C70-D14234D2C0EB}" type="slidenum">
              <a:rPr lang="en-US" smtClean="0"/>
              <a:t>5</a:t>
            </a:fld>
            <a:endParaRPr lang="en-US" dirty="0"/>
          </a:p>
        </p:txBody>
      </p:sp>
    </p:spTree>
    <p:extLst>
      <p:ext uri="{BB962C8B-B14F-4D97-AF65-F5344CB8AC3E}">
        <p14:creationId xmlns:p14="http://schemas.microsoft.com/office/powerpoint/2010/main" val="2913840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6E5DF2-B195-433D-9C70-D14234D2C0EB}" type="slidenum">
              <a:rPr lang="en-US" smtClean="0"/>
              <a:t>6</a:t>
            </a:fld>
            <a:endParaRPr lang="en-US" dirty="0"/>
          </a:p>
        </p:txBody>
      </p:sp>
    </p:spTree>
    <p:extLst>
      <p:ext uri="{BB962C8B-B14F-4D97-AF65-F5344CB8AC3E}">
        <p14:creationId xmlns:p14="http://schemas.microsoft.com/office/powerpoint/2010/main" val="13357781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6E5DF2-B195-433D-9C70-D14234D2C0EB}" type="slidenum">
              <a:rPr lang="en-US" smtClean="0"/>
              <a:t>7</a:t>
            </a:fld>
            <a:endParaRPr lang="en-US" dirty="0"/>
          </a:p>
        </p:txBody>
      </p:sp>
    </p:spTree>
    <p:extLst>
      <p:ext uri="{BB962C8B-B14F-4D97-AF65-F5344CB8AC3E}">
        <p14:creationId xmlns:p14="http://schemas.microsoft.com/office/powerpoint/2010/main" val="29809444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6E5DF2-B195-433D-9C70-D14234D2C0EB}" type="slidenum">
              <a:rPr lang="en-US" smtClean="0"/>
              <a:t>8</a:t>
            </a:fld>
            <a:endParaRPr lang="en-US" dirty="0"/>
          </a:p>
        </p:txBody>
      </p:sp>
    </p:spTree>
    <p:extLst>
      <p:ext uri="{BB962C8B-B14F-4D97-AF65-F5344CB8AC3E}">
        <p14:creationId xmlns:p14="http://schemas.microsoft.com/office/powerpoint/2010/main" val="60304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6E5DF2-B195-433D-9C70-D14234D2C0EB}" type="slidenum">
              <a:rPr lang="en-US" smtClean="0"/>
              <a:t>9</a:t>
            </a:fld>
            <a:endParaRPr lang="en-US" dirty="0"/>
          </a:p>
        </p:txBody>
      </p:sp>
    </p:spTree>
    <p:extLst>
      <p:ext uri="{BB962C8B-B14F-4D97-AF65-F5344CB8AC3E}">
        <p14:creationId xmlns:p14="http://schemas.microsoft.com/office/powerpoint/2010/main" val="20694891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6E5DF2-B195-433D-9C70-D14234D2C0EB}" type="slidenum">
              <a:rPr lang="en-US" smtClean="0"/>
              <a:t>10</a:t>
            </a:fld>
            <a:endParaRPr lang="en-US" dirty="0"/>
          </a:p>
        </p:txBody>
      </p:sp>
    </p:spTree>
    <p:extLst>
      <p:ext uri="{BB962C8B-B14F-4D97-AF65-F5344CB8AC3E}">
        <p14:creationId xmlns:p14="http://schemas.microsoft.com/office/powerpoint/2010/main" val="37189087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6E5DF2-B195-433D-9C70-D14234D2C0EB}" type="slidenum">
              <a:rPr lang="en-US" smtClean="0"/>
              <a:t>11</a:t>
            </a:fld>
            <a:endParaRPr lang="en-US" dirty="0"/>
          </a:p>
        </p:txBody>
      </p:sp>
    </p:spTree>
    <p:extLst>
      <p:ext uri="{BB962C8B-B14F-4D97-AF65-F5344CB8AC3E}">
        <p14:creationId xmlns:p14="http://schemas.microsoft.com/office/powerpoint/2010/main" val="20645266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6E5DF2-B195-433D-9C70-D14234D2C0EB}" type="slidenum">
              <a:rPr lang="en-US" smtClean="0"/>
              <a:t>12</a:t>
            </a:fld>
            <a:endParaRPr lang="en-US" dirty="0"/>
          </a:p>
        </p:txBody>
      </p:sp>
    </p:spTree>
    <p:extLst>
      <p:ext uri="{BB962C8B-B14F-4D97-AF65-F5344CB8AC3E}">
        <p14:creationId xmlns:p14="http://schemas.microsoft.com/office/powerpoint/2010/main" val="4873409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6E5DF2-B195-433D-9C70-D14234D2C0EB}" type="slidenum">
              <a:rPr lang="en-US" smtClean="0"/>
              <a:t>13</a:t>
            </a:fld>
            <a:endParaRPr lang="en-US" dirty="0"/>
          </a:p>
        </p:txBody>
      </p:sp>
    </p:spTree>
    <p:extLst>
      <p:ext uri="{BB962C8B-B14F-4D97-AF65-F5344CB8AC3E}">
        <p14:creationId xmlns:p14="http://schemas.microsoft.com/office/powerpoint/2010/main" val="18783388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6/11/2024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221295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6/11/2024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765611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6/11/2024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2043810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6/11/2024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3438798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6/11/2024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1842001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6/11/2024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2779518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6/11/2024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595011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6/11/2024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0942758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6/11/2024</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2714813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6/11/2024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71299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6/11/2024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594737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6/11/2024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899269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6/11/2024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040027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6/11/2024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645560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6/11/2024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068274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6/11/2024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781154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6/11/2024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81918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6/11/2024</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67489527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DFE6DBF9-94F5-4877-B532-D859966E97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65EBA155-CB71-48F7-8A85-0B293C77395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3176" y="0"/>
            <a:ext cx="12192000" cy="6858000"/>
          </a:xfrm>
          <a:prstGeom prst="rect">
            <a:avLst/>
          </a:prstGeom>
        </p:spPr>
      </p:pic>
      <p:sp>
        <p:nvSpPr>
          <p:cNvPr id="15" name="Rectangle 14">
            <a:extLst>
              <a:ext uri="{FF2B5EF4-FFF2-40B4-BE49-F238E27FC236}">
                <a16:creationId xmlns:a16="http://schemas.microsoft.com/office/drawing/2014/main" id="{7A9A3980-304B-4116-B0FB-155B054B0D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5992" y="0"/>
            <a:ext cx="4636008"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924FA7CC-8015-40C6-9D92-644E30DCCA6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242852"/>
            <a:ext cx="7767872" cy="225365"/>
          </a:xfrm>
          <a:prstGeom prst="rect">
            <a:avLst/>
          </a:prstGeom>
        </p:spPr>
      </p:pic>
      <p:sp>
        <p:nvSpPr>
          <p:cNvPr id="19" name="Rectangle 18">
            <a:extLst>
              <a:ext uri="{FF2B5EF4-FFF2-40B4-BE49-F238E27FC236}">
                <a16:creationId xmlns:a16="http://schemas.microsoft.com/office/drawing/2014/main" id="{D146040E-7E20-4B05-9660-47E254E1A4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590078"/>
            <a:ext cx="7868173"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29D683B9-2CFE-1330-81CC-4B32EE1D36B2}"/>
              </a:ext>
            </a:extLst>
          </p:cNvPr>
          <p:cNvSpPr>
            <a:spLocks noGrp="1"/>
          </p:cNvSpPr>
          <p:nvPr>
            <p:ph type="ctrTitle"/>
          </p:nvPr>
        </p:nvSpPr>
        <p:spPr>
          <a:xfrm>
            <a:off x="79023" y="2733709"/>
            <a:ext cx="7688850" cy="1373070"/>
          </a:xfrm>
        </p:spPr>
        <p:txBody>
          <a:bodyPr anchor="ctr">
            <a:normAutofit/>
          </a:bodyPr>
          <a:lstStyle/>
          <a:p>
            <a:pPr algn="ctr"/>
            <a:r>
              <a:rPr lang="en-US" dirty="0"/>
              <a:t>How To Start A Pound</a:t>
            </a:r>
          </a:p>
        </p:txBody>
      </p:sp>
      <p:pic>
        <p:nvPicPr>
          <p:cNvPr id="5" name="Picture 4">
            <a:extLst>
              <a:ext uri="{FF2B5EF4-FFF2-40B4-BE49-F238E27FC236}">
                <a16:creationId xmlns:a16="http://schemas.microsoft.com/office/drawing/2014/main" id="{0CC6433E-19BC-158B-B2E2-1810B5B7933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502396" y="2057400"/>
            <a:ext cx="2743200" cy="2743200"/>
          </a:xfrm>
          <a:prstGeom prst="rect">
            <a:avLst/>
          </a:prstGeom>
        </p:spPr>
      </p:pic>
      <p:sp>
        <p:nvSpPr>
          <p:cNvPr id="6" name="Subtitle 2">
            <a:extLst>
              <a:ext uri="{FF2B5EF4-FFF2-40B4-BE49-F238E27FC236}">
                <a16:creationId xmlns:a16="http://schemas.microsoft.com/office/drawing/2014/main" id="{F023EA42-2AA0-204C-057C-6C7D2A50CEC2}"/>
              </a:ext>
            </a:extLst>
          </p:cNvPr>
          <p:cNvSpPr>
            <a:spLocks noGrp="1"/>
          </p:cNvSpPr>
          <p:nvPr>
            <p:ph type="subTitle" idx="1"/>
          </p:nvPr>
        </p:nvSpPr>
        <p:spPr>
          <a:xfrm>
            <a:off x="3089995" y="1993615"/>
            <a:ext cx="1587884" cy="364083"/>
          </a:xfrm>
        </p:spPr>
        <p:txBody>
          <a:bodyPr>
            <a:noAutofit/>
          </a:bodyPr>
          <a:lstStyle/>
          <a:p>
            <a:pPr algn="ctr"/>
            <a:r>
              <a:rPr lang="en-US" sz="2800" b="1" dirty="0">
                <a:solidFill>
                  <a:schemeClr val="bg1"/>
                </a:solidFill>
              </a:rPr>
              <a:t>HELP !!!</a:t>
            </a:r>
          </a:p>
        </p:txBody>
      </p:sp>
      <p:sp>
        <p:nvSpPr>
          <p:cNvPr id="4" name="TextBox 3">
            <a:extLst>
              <a:ext uri="{FF2B5EF4-FFF2-40B4-BE49-F238E27FC236}">
                <a16:creationId xmlns:a16="http://schemas.microsoft.com/office/drawing/2014/main" id="{863578C0-3700-3F44-6469-CD76E40F2AE9}"/>
              </a:ext>
            </a:extLst>
          </p:cNvPr>
          <p:cNvSpPr txBox="1"/>
          <p:nvPr/>
        </p:nvSpPr>
        <p:spPr>
          <a:xfrm>
            <a:off x="501042" y="4475805"/>
            <a:ext cx="7054950" cy="1938992"/>
          </a:xfrm>
          <a:prstGeom prst="rect">
            <a:avLst/>
          </a:prstGeom>
          <a:noFill/>
        </p:spPr>
        <p:txBody>
          <a:bodyPr wrap="square" rtlCol="0">
            <a:spAutoFit/>
          </a:bodyPr>
          <a:lstStyle/>
          <a:p>
            <a:r>
              <a:rPr lang="en-US" sz="2400" b="1" kern="100" dirty="0">
                <a:solidFill>
                  <a:schemeClr val="bg1"/>
                </a:solidFill>
                <a:cs typeface="Times New Roman" panose="02020603050405020304" pitchFamily="18" charset="0"/>
              </a:rPr>
              <a:t>The following information is designed to give you an overview of how to start a new Pound. </a:t>
            </a:r>
          </a:p>
          <a:p>
            <a:r>
              <a:rPr lang="en-US" sz="2400" b="1" kern="100" dirty="0">
                <a:solidFill>
                  <a:schemeClr val="bg1"/>
                </a:solidFill>
                <a:cs typeface="Times New Roman" panose="02020603050405020304" pitchFamily="18" charset="0"/>
              </a:rPr>
              <a:t>You MUST contact the Pack Dog Robber and work with them. Contact the Kennel Dog Robber in states where no Pack exists.  </a:t>
            </a:r>
            <a:endParaRPr lang="en-US" dirty="0"/>
          </a:p>
        </p:txBody>
      </p:sp>
    </p:spTree>
    <p:extLst>
      <p:ext uri="{BB962C8B-B14F-4D97-AF65-F5344CB8AC3E}">
        <p14:creationId xmlns:p14="http://schemas.microsoft.com/office/powerpoint/2010/main" val="2965621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The More You Know…</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7"/>
            <a:ext cx="9761903" cy="4878504"/>
          </a:xfrm>
        </p:spPr>
        <p:txBody>
          <a:bodyPr>
            <a:noAutofit/>
          </a:bodyPr>
          <a:lstStyle/>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READ THE KENNEL BYLAWS !!!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Constitution Article IV.</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Kennel Bylaws: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101 Eligibility</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104 Membership Dues</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106 Good Standing</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111 Dual Membership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201 Definition of a Pound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202 Charter Section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203 Bylaws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204 Authority of the Pound</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205 Growls. Regular/Annual/Special/Staff</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206 Quorum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208 Eligibility to hold Office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209 Pound Officers. Elected/Appointed </a:t>
            </a:r>
          </a:p>
        </p:txBody>
      </p:sp>
      <p:pic>
        <p:nvPicPr>
          <p:cNvPr id="9" name="Picture 8">
            <a:extLst>
              <a:ext uri="{FF2B5EF4-FFF2-40B4-BE49-F238E27FC236}">
                <a16:creationId xmlns:a16="http://schemas.microsoft.com/office/drawing/2014/main" id="{EF5D898F-E47A-88C7-9AEC-90B295439C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93910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The More You Know…</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7"/>
            <a:ext cx="9761903" cy="4878502"/>
          </a:xfrm>
        </p:spPr>
        <p:txBody>
          <a:bodyPr>
            <a:noAutofit/>
          </a:bodyPr>
          <a:lstStyle/>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READ THE KENNEL BYLAWS !!!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Kennel Bylaws: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210 Election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214 Voting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216 Growl of the Pound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217 Acts of the Pound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218 Pound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219 Order of Business (Refer to the MODD Ritual)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501 Fiscal Year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502 Revenue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503 Dues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505 Passports/Visa Stamps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507 Incorporation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508 Employer Identification Number (EIN)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601 Pounds </a:t>
            </a:r>
          </a:p>
        </p:txBody>
      </p:sp>
      <p:pic>
        <p:nvPicPr>
          <p:cNvPr id="9" name="Picture 8">
            <a:extLst>
              <a:ext uri="{FF2B5EF4-FFF2-40B4-BE49-F238E27FC236}">
                <a16:creationId xmlns:a16="http://schemas.microsoft.com/office/drawing/2014/main" id="{EF5D898F-E47A-88C7-9AEC-90B295439C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459621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The More You Know…</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6"/>
            <a:ext cx="9761903" cy="4878503"/>
          </a:xfrm>
        </p:spPr>
        <p:txBody>
          <a:bodyPr>
            <a:noAutofit/>
          </a:bodyPr>
          <a:lstStyle/>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READ THE KENNEL BYLAWS !!!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Kennel Bylaws: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604 Certification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701 Uniform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703 Identification Disc/Dog Collar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901 Pound Installing Officer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Article XI in its entirety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1201 Charter Fee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1202 Bonding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1203 Titles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1204 Opening and Closing Ceremonies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1205 Language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1206 Rules of Order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1207 Rights of Pups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1208 Proxies </a:t>
            </a:r>
          </a:p>
        </p:txBody>
      </p:sp>
      <p:pic>
        <p:nvPicPr>
          <p:cNvPr id="9" name="Picture 8">
            <a:extLst>
              <a:ext uri="{FF2B5EF4-FFF2-40B4-BE49-F238E27FC236}">
                <a16:creationId xmlns:a16="http://schemas.microsoft.com/office/drawing/2014/main" id="{EF5D898F-E47A-88C7-9AEC-90B295439C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1248539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The More You Know…</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7"/>
            <a:ext cx="9761903" cy="4621719"/>
          </a:xfrm>
        </p:spPr>
        <p:txBody>
          <a:bodyPr>
            <a:noAutofit/>
          </a:bodyPr>
          <a:lstStyle/>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READ THE KENNEL BYLAWS!!!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Kennel Bylaws: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Section 1214 Not for Profit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READ THE MODD RITUAL!!!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READ THE MODD HANDBOOK!!!</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READ THE ENTIRE MODD OBEDIENCE SCHOOL!!!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READ THE MODD DOG ROBBER MANUAL!!!</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USE THE KENNEL WEBSITE &amp; BLANK FORMS!!!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Contact your Pack Dog Robber or Kennel Dog Robber with questions.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Contact the Kennel Compliance Dog for guidance.  </a:t>
            </a:r>
          </a:p>
        </p:txBody>
      </p:sp>
      <p:pic>
        <p:nvPicPr>
          <p:cNvPr id="9" name="Picture 8">
            <a:extLst>
              <a:ext uri="{FF2B5EF4-FFF2-40B4-BE49-F238E27FC236}">
                <a16:creationId xmlns:a16="http://schemas.microsoft.com/office/drawing/2014/main" id="{EF5D898F-E47A-88C7-9AEC-90B295439C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782475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83803A-76E0-BD99-C1D8-A82B2BFEFA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C07903-3FB4-A5F9-BE3C-004AB2C6B81E}"/>
              </a:ext>
            </a:extLst>
          </p:cNvPr>
          <p:cNvSpPr>
            <a:spLocks noGrp="1"/>
          </p:cNvSpPr>
          <p:nvPr>
            <p:ph type="title"/>
          </p:nvPr>
        </p:nvSpPr>
        <p:spPr/>
        <p:txBody>
          <a:bodyPr>
            <a:normAutofit/>
          </a:bodyPr>
          <a:lstStyle/>
          <a:p>
            <a:r>
              <a:rPr lang="en-US" b="1" dirty="0">
                <a:solidFill>
                  <a:srgbClr val="FFFF00"/>
                </a:solidFill>
              </a:rPr>
              <a:t>Reconnaissance  </a:t>
            </a:r>
          </a:p>
        </p:txBody>
      </p:sp>
      <p:sp>
        <p:nvSpPr>
          <p:cNvPr id="4" name="Text Placeholder 3">
            <a:extLst>
              <a:ext uri="{FF2B5EF4-FFF2-40B4-BE49-F238E27FC236}">
                <a16:creationId xmlns:a16="http://schemas.microsoft.com/office/drawing/2014/main" id="{1A272D3E-15BC-4162-A993-94B5E5A87778}"/>
              </a:ext>
            </a:extLst>
          </p:cNvPr>
          <p:cNvSpPr>
            <a:spLocks noGrp="1"/>
          </p:cNvSpPr>
          <p:nvPr>
            <p:ph type="body" idx="1"/>
          </p:nvPr>
        </p:nvSpPr>
        <p:spPr>
          <a:xfrm>
            <a:off x="451556" y="1979497"/>
            <a:ext cx="9934221" cy="4878503"/>
          </a:xfrm>
        </p:spPr>
        <p:txBody>
          <a:bodyPr>
            <a:normAutofit/>
          </a:bodyPr>
          <a:lstStyle/>
          <a:p>
            <a:pPr marL="342900" indent="-342900">
              <a:buFont typeface="Arial" panose="020B0604020202020204" pitchFamily="34" charset="0"/>
              <a:buChar char="•"/>
            </a:pPr>
            <a:r>
              <a:rPr lang="en-US" kern="100" dirty="0">
                <a:solidFill>
                  <a:schemeClr val="bg1"/>
                </a:solidFill>
                <a:cs typeface="Times New Roman" panose="02020603050405020304" pitchFamily="18" charset="0"/>
              </a:rPr>
              <a:t>Every successful Mission starts with a good Recon. </a:t>
            </a:r>
          </a:p>
          <a:p>
            <a:pPr marL="342900" indent="-342900">
              <a:buFont typeface="Arial" panose="020B0604020202020204" pitchFamily="34" charset="0"/>
              <a:buChar char="•"/>
            </a:pPr>
            <a:r>
              <a:rPr lang="en-US" kern="100" dirty="0">
                <a:solidFill>
                  <a:schemeClr val="bg1"/>
                </a:solidFill>
                <a:cs typeface="Times New Roman" panose="02020603050405020304" pitchFamily="18" charset="0"/>
              </a:rPr>
              <a:t>Before starting a new Pound you will need to do some reading. </a:t>
            </a:r>
          </a:p>
          <a:p>
            <a:pPr marL="342900" indent="-342900">
              <a:buFont typeface="Arial" panose="020B0604020202020204" pitchFamily="34" charset="0"/>
              <a:buChar char="•"/>
            </a:pPr>
            <a:r>
              <a:rPr lang="en-US" kern="100" dirty="0">
                <a:solidFill>
                  <a:schemeClr val="bg1"/>
                </a:solidFill>
                <a:cs typeface="Times New Roman" panose="02020603050405020304" pitchFamily="18" charset="0"/>
              </a:rPr>
              <a:t>The vast majority of the information to start a new Pound can be found on the Kennel Website. </a:t>
            </a:r>
          </a:p>
          <a:p>
            <a:pPr marL="800100" lvl="1" indent="-342900">
              <a:buFont typeface="Arial" panose="020B0604020202020204" pitchFamily="34" charset="0"/>
              <a:buChar char="•"/>
            </a:pPr>
            <a:r>
              <a:rPr lang="en-US" kern="100" dirty="0">
                <a:solidFill>
                  <a:schemeClr val="bg1"/>
                </a:solidFill>
                <a:cs typeface="Times New Roman" panose="02020603050405020304" pitchFamily="18" charset="0"/>
              </a:rPr>
              <a:t>MilitaryOrderoftheDevilDogs.org </a:t>
            </a:r>
          </a:p>
          <a:p>
            <a:pPr marL="1257300" lvl="2" indent="-342900">
              <a:buFont typeface="Arial" panose="020B0604020202020204" pitchFamily="34" charset="0"/>
              <a:buChar char="•"/>
            </a:pPr>
            <a:r>
              <a:rPr lang="en-US" kern="100" dirty="0">
                <a:solidFill>
                  <a:schemeClr val="bg1"/>
                </a:solidFill>
                <a:cs typeface="Times New Roman" panose="02020603050405020304" pitchFamily="18" charset="0"/>
              </a:rPr>
              <a:t>Once you open the website go to the “Library” tab and click on “Publications.”</a:t>
            </a:r>
          </a:p>
          <a:p>
            <a:pPr marL="1257300" lvl="2" indent="-342900">
              <a:buFont typeface="Arial" panose="020B0604020202020204" pitchFamily="34" charset="0"/>
              <a:buChar char="•"/>
            </a:pPr>
            <a:r>
              <a:rPr lang="en-US" kern="100" dirty="0">
                <a:solidFill>
                  <a:schemeClr val="bg1"/>
                </a:solidFill>
                <a:cs typeface="Times New Roman" panose="02020603050405020304" pitchFamily="18" charset="0"/>
              </a:rPr>
              <a:t>Scroll down, download the PDFs, and begin the Recon. </a:t>
            </a:r>
          </a:p>
          <a:p>
            <a:pPr marL="1714500" lvl="3" indent="-342900">
              <a:buFont typeface="Arial" panose="020B0604020202020204" pitchFamily="34" charset="0"/>
              <a:buChar char="•"/>
            </a:pPr>
            <a:r>
              <a:rPr lang="en-US" kern="100" dirty="0">
                <a:solidFill>
                  <a:schemeClr val="bg1"/>
                </a:solidFill>
                <a:cs typeface="Times New Roman" panose="02020603050405020304" pitchFamily="18" charset="0"/>
              </a:rPr>
              <a:t>Kennel Bylaws.</a:t>
            </a:r>
          </a:p>
          <a:p>
            <a:pPr marL="1714500" lvl="3" indent="-342900">
              <a:buFont typeface="Arial" panose="020B0604020202020204" pitchFamily="34" charset="0"/>
              <a:buChar char="•"/>
            </a:pPr>
            <a:r>
              <a:rPr lang="en-US" kern="100" dirty="0">
                <a:solidFill>
                  <a:schemeClr val="bg1"/>
                </a:solidFill>
                <a:cs typeface="Times New Roman" panose="02020603050405020304" pitchFamily="18" charset="0"/>
              </a:rPr>
              <a:t>MODD Ritual.</a:t>
            </a:r>
          </a:p>
          <a:p>
            <a:pPr marL="1714500" lvl="3" indent="-342900">
              <a:buFont typeface="Arial" panose="020B0604020202020204" pitchFamily="34" charset="0"/>
              <a:buChar char="•"/>
            </a:pPr>
            <a:r>
              <a:rPr lang="en-US" kern="100" dirty="0">
                <a:solidFill>
                  <a:schemeClr val="bg1"/>
                </a:solidFill>
                <a:cs typeface="Times New Roman" panose="02020603050405020304" pitchFamily="18" charset="0"/>
              </a:rPr>
              <a:t>MODD Handbook. </a:t>
            </a:r>
          </a:p>
          <a:p>
            <a:pPr marL="1714500" lvl="3" indent="-342900">
              <a:buFont typeface="Arial" panose="020B0604020202020204" pitchFamily="34" charset="0"/>
              <a:buChar char="•"/>
            </a:pPr>
            <a:r>
              <a:rPr lang="en-US" kern="100" dirty="0">
                <a:solidFill>
                  <a:schemeClr val="bg1"/>
                </a:solidFill>
                <a:cs typeface="Times New Roman" panose="02020603050405020304" pitchFamily="18" charset="0"/>
              </a:rPr>
              <a:t>MODD Dog Robber Manual. </a:t>
            </a:r>
          </a:p>
          <a:p>
            <a:pPr marL="1714500" lvl="3" indent="-342900">
              <a:buFont typeface="Arial" panose="020B0604020202020204" pitchFamily="34" charset="0"/>
              <a:buChar char="•"/>
            </a:pPr>
            <a:r>
              <a:rPr lang="en-US" kern="100" dirty="0">
                <a:solidFill>
                  <a:schemeClr val="bg1"/>
                </a:solidFill>
                <a:cs typeface="Times New Roman" panose="02020603050405020304" pitchFamily="18" charset="0"/>
              </a:rPr>
              <a:t>MODD Blank Forms. </a:t>
            </a:r>
          </a:p>
          <a:p>
            <a:pPr marL="1714500" lvl="3" indent="-342900">
              <a:buFont typeface="Arial" panose="020B0604020202020204" pitchFamily="34" charset="0"/>
              <a:buChar char="•"/>
            </a:pPr>
            <a:r>
              <a:rPr lang="en-US" kern="100" dirty="0">
                <a:solidFill>
                  <a:schemeClr val="bg1"/>
                </a:solidFill>
                <a:cs typeface="Times New Roman" panose="02020603050405020304" pitchFamily="18" charset="0"/>
              </a:rPr>
              <a:t>MODD Obedience School. </a:t>
            </a:r>
          </a:p>
          <a:p>
            <a:pPr lvl="3"/>
            <a:endParaRPr lang="en-US" kern="100" dirty="0">
              <a:solidFill>
                <a:schemeClr val="bg1"/>
              </a:solidFill>
              <a:cs typeface="Times New Roman" panose="02020603050405020304" pitchFamily="18" charset="0"/>
            </a:endParaRPr>
          </a:p>
        </p:txBody>
      </p:sp>
      <p:pic>
        <p:nvPicPr>
          <p:cNvPr id="10" name="Picture 9">
            <a:extLst>
              <a:ext uri="{FF2B5EF4-FFF2-40B4-BE49-F238E27FC236}">
                <a16:creationId xmlns:a16="http://schemas.microsoft.com/office/drawing/2014/main" id="{655476F9-7B89-ED5A-0EDB-834ED9526B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84255" y="607897"/>
            <a:ext cx="1371600" cy="1371600"/>
          </a:xfrm>
          <a:prstGeom prst="rect">
            <a:avLst/>
          </a:prstGeom>
        </p:spPr>
      </p:pic>
    </p:spTree>
    <p:extLst>
      <p:ext uri="{BB962C8B-B14F-4D97-AF65-F5344CB8AC3E}">
        <p14:creationId xmlns:p14="http://schemas.microsoft.com/office/powerpoint/2010/main" val="2797684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a:xfrm>
            <a:off x="869243" y="753229"/>
            <a:ext cx="9424939" cy="1080937"/>
          </a:xfrm>
        </p:spPr>
        <p:txBody>
          <a:bodyPr>
            <a:normAutofit/>
          </a:bodyPr>
          <a:lstStyle/>
          <a:p>
            <a:r>
              <a:rPr lang="en-US" b="1" dirty="0">
                <a:solidFill>
                  <a:srgbClr val="FFFF00"/>
                </a:solidFill>
              </a:rPr>
              <a:t>Minimum Requirements     </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450271" y="1979496"/>
            <a:ext cx="9843911" cy="4734455"/>
          </a:xfrm>
        </p:spPr>
        <p:txBody>
          <a:bodyPr>
            <a:noAutofit/>
          </a:bodyPr>
          <a:lstStyle/>
          <a:p>
            <a:endParaRPr lang="en-US" dirty="0">
              <a:solidFill>
                <a:schemeClr val="bg1"/>
              </a:solidFill>
              <a:effectLst/>
              <a:ea typeface="Calibri" panose="020F0502020204030204" pitchFamily="34" charset="0"/>
            </a:endParaRPr>
          </a:p>
          <a:p>
            <a:pPr marL="342900" indent="-342900">
              <a:buFont typeface="Arial" panose="020B0604020202020204" pitchFamily="34" charset="0"/>
              <a:buChar char="•"/>
            </a:pPr>
            <a:r>
              <a:rPr lang="en-US" sz="2300" dirty="0">
                <a:solidFill>
                  <a:schemeClr val="bg1"/>
                </a:solidFill>
              </a:rPr>
              <a:t>You need a minimum of 7 MODD members to apply for a Charter. </a:t>
            </a:r>
          </a:p>
          <a:p>
            <a:pPr marL="800100" lvl="1" indent="-342900">
              <a:buFont typeface="Arial" panose="020B0604020202020204" pitchFamily="34" charset="0"/>
              <a:buChar char="•"/>
            </a:pPr>
            <a:r>
              <a:rPr lang="en-US" sz="1900" dirty="0">
                <a:solidFill>
                  <a:schemeClr val="bg1"/>
                </a:solidFill>
              </a:rPr>
              <a:t>At least 5 of these Dogs must hold the degree of DD or PDD. </a:t>
            </a:r>
          </a:p>
          <a:p>
            <a:pPr marL="800100" lvl="1" indent="-342900">
              <a:buFont typeface="Arial" panose="020B0604020202020204" pitchFamily="34" charset="0"/>
              <a:buChar char="•"/>
            </a:pPr>
            <a:r>
              <a:rPr lang="en-US" sz="1900" dirty="0">
                <a:solidFill>
                  <a:schemeClr val="bg1"/>
                </a:solidFill>
              </a:rPr>
              <a:t>It is wise to start with at least 10 members. There are 10 Officer positions in a Pound. Starting with at least one Dog for each position will dramatically increase the odds of a successful Pound. </a:t>
            </a:r>
          </a:p>
          <a:p>
            <a:pPr marL="342900" indent="-342900">
              <a:buFont typeface="Arial" panose="020B0604020202020204" pitchFamily="34" charset="0"/>
              <a:buChar char="•"/>
            </a:pPr>
            <a:r>
              <a:rPr lang="en-US" sz="2300" dirty="0">
                <a:solidFill>
                  <a:schemeClr val="bg1"/>
                </a:solidFill>
              </a:rPr>
              <a:t>The very best Dog to guide you through this process is your Pack Dog Robber. In states without an existing Pack, contact the Kennel Dog Robber. </a:t>
            </a:r>
          </a:p>
          <a:p>
            <a:pPr marL="342900" indent="-342900">
              <a:buFont typeface="Arial" panose="020B0604020202020204" pitchFamily="34" charset="0"/>
              <a:buChar char="•"/>
            </a:pPr>
            <a:r>
              <a:rPr lang="en-US" sz="2300" dirty="0">
                <a:solidFill>
                  <a:schemeClr val="bg1"/>
                </a:solidFill>
              </a:rPr>
              <a:t>In states with an existing Pack, you must have the permission of the Worthy Pack Leader to form a new Pound. </a:t>
            </a:r>
          </a:p>
          <a:p>
            <a:pPr marL="800100" lvl="1" indent="-342900">
              <a:buFont typeface="Arial" panose="020B0604020202020204" pitchFamily="34" charset="0"/>
              <a:buChar char="•"/>
            </a:pPr>
            <a:r>
              <a:rPr lang="en-US" sz="1900" dirty="0">
                <a:solidFill>
                  <a:schemeClr val="bg1"/>
                </a:solidFill>
              </a:rPr>
              <a:t>If there is an existing Pound, in the state, within a 50-mile radius, you must also have permission from that Pound. </a:t>
            </a:r>
          </a:p>
          <a:p>
            <a:pPr marL="342900" indent="-342900">
              <a:buFont typeface="Arial" panose="020B0604020202020204" pitchFamily="34" charset="0"/>
              <a:buChar char="•"/>
            </a:pPr>
            <a:r>
              <a:rPr lang="en-US" sz="2300" dirty="0">
                <a:solidFill>
                  <a:schemeClr val="bg1"/>
                </a:solidFill>
              </a:rPr>
              <a:t>Make sure to review all of the documents mentioned in the previous slide. A good reconnaissance leads to a successful mission.</a:t>
            </a:r>
          </a:p>
        </p:txBody>
      </p:sp>
      <p:pic>
        <p:nvPicPr>
          <p:cNvPr id="10" name="Picture 9">
            <a:extLst>
              <a:ext uri="{FF2B5EF4-FFF2-40B4-BE49-F238E27FC236}">
                <a16:creationId xmlns:a16="http://schemas.microsoft.com/office/drawing/2014/main" id="{9EFB0795-62B2-BF82-3464-20A9F41672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1281573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Charter Application </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8"/>
            <a:ext cx="9761903" cy="4878502"/>
          </a:xfrm>
        </p:spPr>
        <p:txBody>
          <a:bodyPr>
            <a:noAutofit/>
          </a:bodyPr>
          <a:lstStyle/>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Charter Application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Review Section 202 in the Kennel Bylaws and “Applying for a Pound Charter” in the MODD Dog Robber Manual.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Chose a name for the new Pound.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Call the Kennel Dog Robber to ensure the proposed name is not being used.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No Pound can use an existing Pound’s name or be named for a living person. </a:t>
            </a:r>
          </a:p>
          <a:p>
            <a:pPr marL="1714500" lvl="3"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Examples: Hard Dawgs. Pioneer Dogs. Tunnel Rats. Sgt. Smith Pound. Etc.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If the Pound is to be named for a deceased individual, you must have signed and notarized document from the family giving permission.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A check or money order for $20 must accompany the application.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A transmittal must accompany the Charter Application. The Pack Dog Robber or Kennel Dog Robber will help you with this. </a:t>
            </a:r>
          </a:p>
          <a:p>
            <a:pPr marL="1714500" lvl="3"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List the current Degree and Dog Tag Number of each Dog. </a:t>
            </a:r>
          </a:p>
          <a:p>
            <a:pPr marL="2171700" lvl="4"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At least 5 must hold the Degree of DD or PDD.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Follow the directions on the Charter Application, in the Kennel Bylaws, and in the Dog Robber Manual. </a:t>
            </a:r>
            <a:endParaRPr lang="en-US" kern="100" dirty="0">
              <a:solidFill>
                <a:schemeClr val="bg1"/>
              </a:solidFill>
              <a:effectLst/>
              <a:ea typeface="Calibri" panose="020F0502020204030204" pitchFamily="34" charset="0"/>
              <a:cs typeface="Segoe UI Semibold" panose="020B0702040204020203" pitchFamily="34" charset="0"/>
            </a:endParaRPr>
          </a:p>
        </p:txBody>
      </p:sp>
      <p:pic>
        <p:nvPicPr>
          <p:cNvPr id="9" name="Picture 8">
            <a:extLst>
              <a:ext uri="{FF2B5EF4-FFF2-40B4-BE49-F238E27FC236}">
                <a16:creationId xmlns:a16="http://schemas.microsoft.com/office/drawing/2014/main" id="{EF5D898F-E47A-88C7-9AEC-90B295439C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4280719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Get Ready! Charter Presentation </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7"/>
            <a:ext cx="9761903" cy="4878503"/>
          </a:xfrm>
        </p:spPr>
        <p:txBody>
          <a:bodyPr>
            <a:noAutofit/>
          </a:bodyPr>
          <a:lstStyle/>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Segoe UI Semibold" panose="020B0702040204020203" pitchFamily="34" charset="0"/>
              </a:rPr>
              <a:t>Once the Chief Devil Dog has signed the Charter you need to schedule a Charter Presentation. </a:t>
            </a:r>
          </a:p>
          <a:p>
            <a:pPr marL="800100" lvl="1" indent="-342900">
              <a:buFont typeface="Arial" panose="020B0604020202020204" pitchFamily="34" charset="0"/>
              <a:buChar char="•"/>
            </a:pPr>
            <a:r>
              <a:rPr lang="en-US" sz="1900" kern="100" dirty="0">
                <a:solidFill>
                  <a:schemeClr val="bg1"/>
                </a:solidFill>
                <a:ea typeface="Calibri" panose="020F0502020204030204" pitchFamily="34" charset="0"/>
                <a:cs typeface="Segoe UI Semibold" panose="020B0702040204020203" pitchFamily="34" charset="0"/>
              </a:rPr>
              <a:t>The Chief Devil Dog will present the Charter or designate an Instituting Officer. Normally the Division Vice Chief Devil Dog. </a:t>
            </a:r>
          </a:p>
          <a:p>
            <a:pPr marL="342900" indent="-342900">
              <a:buFont typeface="Arial" panose="020B0604020202020204" pitchFamily="34" charset="0"/>
              <a:buChar char="•"/>
            </a:pPr>
            <a:r>
              <a:rPr lang="en-US" sz="2300" kern="100" dirty="0">
                <a:solidFill>
                  <a:schemeClr val="bg1"/>
                </a:solidFill>
                <a:ea typeface="Calibri" panose="020F0502020204030204" pitchFamily="34" charset="0"/>
                <a:cs typeface="Segoe UI Semibold" panose="020B0702040204020203" pitchFamily="34" charset="0"/>
              </a:rPr>
              <a:t>Coordinate with the Instituting Officer to choose a time, date, and place for the ceremony. </a:t>
            </a:r>
          </a:p>
          <a:p>
            <a:pPr marL="342900" indent="-342900">
              <a:buFont typeface="Arial" panose="020B0604020202020204" pitchFamily="34" charset="0"/>
              <a:buChar char="•"/>
            </a:pPr>
            <a:r>
              <a:rPr lang="en-US" sz="2300" kern="100" dirty="0">
                <a:solidFill>
                  <a:schemeClr val="bg1"/>
                </a:solidFill>
                <a:ea typeface="Calibri" panose="020F0502020204030204" pitchFamily="34" charset="0"/>
                <a:cs typeface="Segoe UI Semibold" panose="020B0702040204020203" pitchFamily="34" charset="0"/>
              </a:rPr>
              <a:t>What do we need for the Ceremony?</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Private location.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Holy Bible.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Bone. (Gavel). Be creative!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The Charter. (The Charter will be signed by the Charter Members).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Colors. (National Flag).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MODD Ritual.</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Kennel Bylaws.</a:t>
            </a:r>
          </a:p>
        </p:txBody>
      </p:sp>
      <p:pic>
        <p:nvPicPr>
          <p:cNvPr id="9" name="Picture 8">
            <a:extLst>
              <a:ext uri="{FF2B5EF4-FFF2-40B4-BE49-F238E27FC236}">
                <a16:creationId xmlns:a16="http://schemas.microsoft.com/office/drawing/2014/main" id="{EF5D898F-E47A-88C7-9AEC-90B295439C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2544179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Charter Presentation </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8"/>
            <a:ext cx="9761903" cy="2254300"/>
          </a:xfrm>
        </p:spPr>
        <p:txBody>
          <a:bodyPr>
            <a:noAutofit/>
          </a:bodyPr>
          <a:lstStyle/>
          <a:p>
            <a:pPr marL="342900" indent="-342900">
              <a:buFont typeface="Arial" panose="020B0604020202020204" pitchFamily="34" charset="0"/>
              <a:buChar char="•"/>
            </a:pPr>
            <a:endParaRPr lang="en-US" kern="100" dirty="0">
              <a:solidFill>
                <a:schemeClr val="bg1"/>
              </a:solidFill>
              <a:ea typeface="Calibri" panose="020F0502020204030204" pitchFamily="34" charset="0"/>
              <a:cs typeface="Segoe UI Semibold" panose="020B0702040204020203" pitchFamily="34" charset="0"/>
            </a:endParaRP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Review and comply with Section 202 of the Kennel Bylaws and the MODD Ritual. </a:t>
            </a:r>
            <a:endParaRPr lang="en-US" kern="100" dirty="0">
              <a:solidFill>
                <a:schemeClr val="bg1"/>
              </a:solidFill>
              <a:effectLst/>
              <a:ea typeface="Calibri" panose="020F0502020204030204" pitchFamily="34" charset="0"/>
              <a:cs typeface="Segoe UI Semibold" panose="020B0702040204020203" pitchFamily="34" charset="0"/>
            </a:endParaRP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Segoe UI Semibold" panose="020B0702040204020203" pitchFamily="34" charset="0"/>
              </a:rPr>
              <a:t>Charter Presenta</a:t>
            </a:r>
            <a:r>
              <a:rPr lang="en-US" kern="100" dirty="0">
                <a:solidFill>
                  <a:schemeClr val="bg1"/>
                </a:solidFill>
                <a:ea typeface="Calibri" panose="020F0502020204030204" pitchFamily="34" charset="0"/>
                <a:cs typeface="Segoe UI Semibold" panose="020B0702040204020203" pitchFamily="34" charset="0"/>
              </a:rPr>
              <a:t>tion Ceremony.</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Institute the Pound and Present the Charter.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Nominate, Elect, and Install the new Pound Officers.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Complete and sign the MODD Installation of Officers report (ROI).</a:t>
            </a:r>
          </a:p>
        </p:txBody>
      </p:sp>
      <p:pic>
        <p:nvPicPr>
          <p:cNvPr id="9" name="Picture 8">
            <a:extLst>
              <a:ext uri="{FF2B5EF4-FFF2-40B4-BE49-F238E27FC236}">
                <a16:creationId xmlns:a16="http://schemas.microsoft.com/office/drawing/2014/main" id="{EF5D898F-E47A-88C7-9AEC-90B295439C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3958876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We Have A Pound. What Is Next? </a:t>
            </a:r>
            <a:br>
              <a:rPr lang="en-US" b="1" dirty="0">
                <a:solidFill>
                  <a:srgbClr val="FFFF00"/>
                </a:solidFill>
              </a:rPr>
            </a:br>
            <a:r>
              <a:rPr lang="en-US" b="1" dirty="0">
                <a:solidFill>
                  <a:srgbClr val="FFFF00"/>
                </a:solidFill>
              </a:rPr>
              <a:t>Reach Out To The Kennel Compliance Dog!   </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8"/>
            <a:ext cx="9761903" cy="4759505"/>
          </a:xfrm>
        </p:spPr>
        <p:txBody>
          <a:bodyPr>
            <a:noAutofit/>
          </a:bodyPr>
          <a:lstStyle/>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After you have a Charter with your Pound Name and Pound Number.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Set the amount of your annual Pound dues. The Pack or Kennel Dog Robber will give you some guidance.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Contact the Kennel Compliance Dog for guidance, ASAP!!!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Once you have a Charter, then your Pound must become Incorporated.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Each state is different. Usually requires a state Business License or registration with your Secretary of State. Follow Section 507 of the Kennel Bylaws.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Apply for an EIN “Employer Identification Number” from the IRS. Follow Section 508 of the Kennel Bylaws. </a:t>
            </a:r>
            <a:r>
              <a:rPr lang="en-US" u="sng" kern="100" dirty="0">
                <a:solidFill>
                  <a:schemeClr val="bg1"/>
                </a:solidFill>
                <a:ea typeface="Calibri" panose="020F0502020204030204" pitchFamily="34" charset="0"/>
                <a:cs typeface="Segoe UI Semibold" panose="020B0702040204020203" pitchFamily="34" charset="0"/>
              </a:rPr>
              <a:t>You cannot use an existing EIN. </a:t>
            </a:r>
          </a:p>
          <a:p>
            <a:pPr marL="1257300" lvl="2" indent="-342900">
              <a:buFont typeface="Arial" panose="020B0604020202020204" pitchFamily="34" charset="0"/>
              <a:buChar char="•"/>
            </a:pPr>
            <a:r>
              <a:rPr lang="en-US" sz="1700" kern="100" dirty="0">
                <a:solidFill>
                  <a:schemeClr val="bg1"/>
                </a:solidFill>
                <a:ea typeface="Calibri" panose="020F0502020204030204" pitchFamily="34" charset="0"/>
                <a:cs typeface="Segoe UI Semibold" panose="020B0702040204020203" pitchFamily="34" charset="0"/>
              </a:rPr>
              <a:t>Done online. Requires a physical address. P.O. Box is for mail only.  </a:t>
            </a:r>
          </a:p>
          <a:p>
            <a:pPr marL="1257300" lvl="2" indent="-342900">
              <a:buFont typeface="Arial" panose="020B0604020202020204" pitchFamily="34" charset="0"/>
              <a:buChar char="•"/>
            </a:pPr>
            <a:r>
              <a:rPr lang="en-US" sz="1700" kern="100" dirty="0">
                <a:solidFill>
                  <a:schemeClr val="bg1"/>
                </a:solidFill>
                <a:ea typeface="Calibri" panose="020F0502020204030204" pitchFamily="34" charset="0"/>
                <a:cs typeface="Segoe UI Semibold" panose="020B0702040204020203" pitchFamily="34" charset="0"/>
              </a:rPr>
              <a:t>The MODD is a 501(c)(4) organization. Your Pound is a subordinate organization. </a:t>
            </a:r>
          </a:p>
          <a:p>
            <a:pPr marL="1257300" lvl="2" indent="-342900">
              <a:buFont typeface="Arial" panose="020B0604020202020204" pitchFamily="34" charset="0"/>
              <a:buChar char="•"/>
            </a:pPr>
            <a:r>
              <a:rPr lang="en-US" sz="1700" kern="100" dirty="0">
                <a:solidFill>
                  <a:schemeClr val="bg1"/>
                </a:solidFill>
                <a:ea typeface="Calibri" panose="020F0502020204030204" pitchFamily="34" charset="0"/>
                <a:cs typeface="Segoe UI Semibold" panose="020B0702040204020203" pitchFamily="34" charset="0"/>
              </a:rPr>
              <a:t>Deductibility code 01. </a:t>
            </a:r>
          </a:p>
          <a:p>
            <a:pPr marL="1714500" lvl="3"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*NOTE* </a:t>
            </a:r>
            <a:r>
              <a:rPr lang="en-US" sz="1700" u="sng" kern="100" dirty="0">
                <a:solidFill>
                  <a:schemeClr val="bg1"/>
                </a:solidFill>
                <a:ea typeface="Calibri" panose="020F0502020204030204" pitchFamily="34" charset="0"/>
                <a:cs typeface="Segoe UI Semibold" panose="020B0702040204020203" pitchFamily="34" charset="0"/>
              </a:rPr>
              <a:t>Some states require an EIN before you apply for a Business License. </a:t>
            </a:r>
          </a:p>
        </p:txBody>
      </p:sp>
      <p:pic>
        <p:nvPicPr>
          <p:cNvPr id="9" name="Picture 8">
            <a:extLst>
              <a:ext uri="{FF2B5EF4-FFF2-40B4-BE49-F238E27FC236}">
                <a16:creationId xmlns:a16="http://schemas.microsoft.com/office/drawing/2014/main" id="{EF5D898F-E47A-88C7-9AEC-90B295439C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1165838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We Have A Pound. What Is Next? </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7"/>
            <a:ext cx="9761903" cy="4772032"/>
          </a:xfrm>
        </p:spPr>
        <p:txBody>
          <a:bodyPr>
            <a:noAutofit/>
          </a:bodyPr>
          <a:lstStyle/>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Once you have an EIN and are Incorporated, you need to request 0955 status from the National Executive Director of the Marine Corps League. This can be accomplished through email.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This is for the IRS, Bonding, and Insurance.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Mailing Address. Get a Pound P.O. Box!</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Wise to use a Post Office Box, for mail, instead of a physical location.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Open a Pound Bank Account.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Checks should require two signatures.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Ensure that the Pack Dog Robber, Division Vice Chief Devil Dog, Kennel Dog Robber, and the Kennel Compliance Dog is kept in the loop and receives copies of everything.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Create a Pound Stamp for MODD Passports.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The Pack Dog Robber can provide guidance. </a:t>
            </a:r>
          </a:p>
        </p:txBody>
      </p:sp>
      <p:pic>
        <p:nvPicPr>
          <p:cNvPr id="9" name="Picture 8">
            <a:extLst>
              <a:ext uri="{FF2B5EF4-FFF2-40B4-BE49-F238E27FC236}">
                <a16:creationId xmlns:a16="http://schemas.microsoft.com/office/drawing/2014/main" id="{EF5D898F-E47A-88C7-9AEC-90B295439C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1906603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Do We Need Pound Bylaws?   </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8"/>
            <a:ext cx="9761903" cy="4878502"/>
          </a:xfrm>
        </p:spPr>
        <p:txBody>
          <a:bodyPr>
            <a:noAutofit/>
          </a:bodyPr>
          <a:lstStyle/>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The Kennel does not require Pounds to have their own Bylaws. However, some states will require Articles of Incorporation and Pound Bylaws in order to be Incorporated. If that is the case in your state, then you must have Pound Bylaws.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The Kennel Bylaws do not address every small detail concerning a Pound. It is wise for a Pound to have its own Bylaws.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In states with a functioning Pack, the Pack Smart Dog will assist with and approve Pound Bylaws. If there is no functioning Pound, contact the Kennel Smart Dog.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The membership of the Pound must vote to approve the final draft of the Pound Bylaws.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Make sure the Pack Smart Dog and Kennel Smart Dog receive a copy of the Pound Bylaws, once they are finished.  </a:t>
            </a:r>
          </a:p>
        </p:txBody>
      </p:sp>
      <p:pic>
        <p:nvPicPr>
          <p:cNvPr id="9" name="Picture 8">
            <a:extLst>
              <a:ext uri="{FF2B5EF4-FFF2-40B4-BE49-F238E27FC236}">
                <a16:creationId xmlns:a16="http://schemas.microsoft.com/office/drawing/2014/main" id="{EF5D898F-E47A-88C7-9AEC-90B295439C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3741320105"/>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2078</TotalTime>
  <Words>1446</Words>
  <Application>Microsoft Office PowerPoint</Application>
  <PresentationFormat>Widescreen</PresentationFormat>
  <Paragraphs>153</Paragraphs>
  <Slides>13</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Times New Roman</vt:lpstr>
      <vt:lpstr>Trebuchet MS</vt:lpstr>
      <vt:lpstr>Berlin</vt:lpstr>
      <vt:lpstr>How To Start A Pound</vt:lpstr>
      <vt:lpstr>Reconnaissance  </vt:lpstr>
      <vt:lpstr>Minimum Requirements     </vt:lpstr>
      <vt:lpstr>Charter Application </vt:lpstr>
      <vt:lpstr>Get Ready! Charter Presentation </vt:lpstr>
      <vt:lpstr>Charter Presentation </vt:lpstr>
      <vt:lpstr>We Have A Pound. What Is Next?  Reach Out To The Kennel Compliance Dog!   </vt:lpstr>
      <vt:lpstr>We Have A Pound. What Is Next? </vt:lpstr>
      <vt:lpstr>Do We Need Pound Bylaws?   </vt:lpstr>
      <vt:lpstr>The More You Know…</vt:lpstr>
      <vt:lpstr>The More You Know…</vt:lpstr>
      <vt:lpstr>The More You Know…</vt:lpstr>
      <vt:lpstr>The More You Know…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OBEDIENCE SCHOOL</dc:title>
  <dc:creator>Unknown User</dc:creator>
  <cp:lastModifiedBy>Christopher Soldano</cp:lastModifiedBy>
  <cp:revision>11</cp:revision>
  <dcterms:created xsi:type="dcterms:W3CDTF">2023-04-17T23:25:40Z</dcterms:created>
  <dcterms:modified xsi:type="dcterms:W3CDTF">2024-06-11T21:50:39Z</dcterms:modified>
</cp:coreProperties>
</file>